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00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99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65.xml" ContentType="application/vnd.openxmlformats-officedocument.presentationml.slide+xml"/>
  <Override PartName="/ppt/slides/slide50.xml" ContentType="application/vnd.openxmlformats-officedocument.presentationml.slide+xml"/>
  <Override PartName="/ppt/slides/slide67.xml" ContentType="application/vnd.openxmlformats-officedocument.presentationml.slide+xml"/>
  <Override PartName="/ppt/slides/slide122.xml" ContentType="application/vnd.openxmlformats-officedocument.presentationml.slide+xml"/>
  <Override PartName="/ppt/slides/slide121.xml" ContentType="application/vnd.openxmlformats-officedocument.presentationml.slide+xml"/>
  <Override PartName="/ppt/slides/slide120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66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30.xml" ContentType="application/vnd.openxmlformats-officedocument.presentationml.slide+xml"/>
  <Override PartName="/ppt/slides/slide129.xml" ContentType="application/vnd.openxmlformats-officedocument.presentationml.slide+xml"/>
  <Override PartName="/ppt/slides/slide128.xml" ContentType="application/vnd.openxmlformats-officedocument.presentationml.slide+xml"/>
  <Override PartName="/ppt/slides/slide127.xml" ContentType="application/vnd.openxmlformats-officedocument.presentationml.slide+xml"/>
  <Override PartName="/ppt/slides/slide126.xml" ContentType="application/vnd.openxmlformats-officedocument.presentationml.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114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101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3.xml" ContentType="application/vnd.openxmlformats-officedocument.presentationml.slide+xml"/>
  <Override PartName="/ppt/slides/slide112.xml" ContentType="application/vnd.openxmlformats-officedocument.presentationml.slide+xml"/>
  <Override PartName="/ppt/slides/slide111.xml" ContentType="application/vnd.openxmlformats-officedocument.presentationml.slide+xml"/>
  <Override PartName="/ppt/slides/slide110.xml" ContentType="application/vnd.openxmlformats-officedocument.presentationml.slide+xml"/>
  <Override PartName="/ppt/slides/slide109.xml" ContentType="application/vnd.openxmlformats-officedocument.presentationml.slide+xml"/>
  <Override PartName="/ppt/slides/slide131.xml" ContentType="application/vnd.openxmlformats-officedocument.presentationml.slide+xml"/>
  <Override PartName="/ppt/slides/slide117.xml" ContentType="application/vnd.openxmlformats-officedocument.presentationml.slide+xml"/>
  <Override PartName="/ppt/slides/slide98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76.xml" ContentType="application/vnd.openxmlformats-officedocument.presentationml.slide+xml"/>
  <Override PartName="/ppt/slides/slide84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83.xml" ContentType="application/vnd.openxmlformats-officedocument.presentationml.slide+xml"/>
  <Override PartName="/ppt/slides/slide91.xml" ContentType="application/vnd.openxmlformats-officedocument.presentationml.slide+xml"/>
  <Override PartName="/ppt/slides/slide97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90.xml" ContentType="application/vnd.openxmlformats-officedocument.presentationml.slide+xml"/>
  <Override PartName="/ppt/slides/slide87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5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33"/>
  </p:notesMasterIdLst>
  <p:sldIdLst>
    <p:sldId id="600" r:id="rId2"/>
    <p:sldId id="695" r:id="rId3"/>
    <p:sldId id="604" r:id="rId4"/>
    <p:sldId id="603" r:id="rId5"/>
    <p:sldId id="626" r:id="rId6"/>
    <p:sldId id="627" r:id="rId7"/>
    <p:sldId id="605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606" r:id="rId16"/>
    <p:sldId id="517" r:id="rId17"/>
    <p:sldId id="607" r:id="rId18"/>
    <p:sldId id="518" r:id="rId19"/>
    <p:sldId id="519" r:id="rId20"/>
    <p:sldId id="608" r:id="rId21"/>
    <p:sldId id="520" r:id="rId22"/>
    <p:sldId id="609" r:id="rId23"/>
    <p:sldId id="611" r:id="rId24"/>
    <p:sldId id="610" r:id="rId25"/>
    <p:sldId id="613" r:id="rId26"/>
    <p:sldId id="614" r:id="rId27"/>
    <p:sldId id="615" r:id="rId28"/>
    <p:sldId id="618" r:id="rId29"/>
    <p:sldId id="622" r:id="rId30"/>
    <p:sldId id="619" r:id="rId31"/>
    <p:sldId id="620" r:id="rId32"/>
    <p:sldId id="621" r:id="rId33"/>
    <p:sldId id="623" r:id="rId34"/>
    <p:sldId id="624" r:id="rId35"/>
    <p:sldId id="625" r:id="rId36"/>
    <p:sldId id="629" r:id="rId37"/>
    <p:sldId id="628" r:id="rId38"/>
    <p:sldId id="630" r:id="rId39"/>
    <p:sldId id="631" r:id="rId40"/>
    <p:sldId id="632" r:id="rId41"/>
    <p:sldId id="636" r:id="rId42"/>
    <p:sldId id="637" r:id="rId43"/>
    <p:sldId id="638" r:id="rId44"/>
    <p:sldId id="635" r:id="rId45"/>
    <p:sldId id="639" r:id="rId46"/>
    <p:sldId id="642" r:id="rId47"/>
    <p:sldId id="643" r:id="rId48"/>
    <p:sldId id="644" r:id="rId49"/>
    <p:sldId id="645" r:id="rId50"/>
    <p:sldId id="648" r:id="rId51"/>
    <p:sldId id="646" r:id="rId52"/>
    <p:sldId id="647" r:id="rId53"/>
    <p:sldId id="649" r:id="rId54"/>
    <p:sldId id="650" r:id="rId55"/>
    <p:sldId id="651" r:id="rId56"/>
    <p:sldId id="693" r:id="rId57"/>
    <p:sldId id="694" r:id="rId58"/>
    <p:sldId id="679" r:id="rId59"/>
    <p:sldId id="680" r:id="rId60"/>
    <p:sldId id="681" r:id="rId61"/>
    <p:sldId id="682" r:id="rId62"/>
    <p:sldId id="683" r:id="rId63"/>
    <p:sldId id="684" r:id="rId64"/>
    <p:sldId id="685" r:id="rId65"/>
    <p:sldId id="686" r:id="rId66"/>
    <p:sldId id="687" r:id="rId67"/>
    <p:sldId id="688" r:id="rId68"/>
    <p:sldId id="689" r:id="rId69"/>
    <p:sldId id="690" r:id="rId70"/>
    <p:sldId id="691" r:id="rId71"/>
    <p:sldId id="521" r:id="rId72"/>
    <p:sldId id="522" r:id="rId73"/>
    <p:sldId id="523" r:id="rId74"/>
    <p:sldId id="524" r:id="rId75"/>
    <p:sldId id="525" r:id="rId76"/>
    <p:sldId id="526" r:id="rId77"/>
    <p:sldId id="527" r:id="rId78"/>
    <p:sldId id="528" r:id="rId79"/>
    <p:sldId id="529" r:id="rId80"/>
    <p:sldId id="530" r:id="rId81"/>
    <p:sldId id="531" r:id="rId82"/>
    <p:sldId id="532" r:id="rId83"/>
    <p:sldId id="533" r:id="rId84"/>
    <p:sldId id="535" r:id="rId85"/>
    <p:sldId id="536" r:id="rId86"/>
    <p:sldId id="537" r:id="rId87"/>
    <p:sldId id="538" r:id="rId88"/>
    <p:sldId id="539" r:id="rId89"/>
    <p:sldId id="540" r:id="rId90"/>
    <p:sldId id="541" r:id="rId91"/>
    <p:sldId id="542" r:id="rId92"/>
    <p:sldId id="543" r:id="rId93"/>
    <p:sldId id="544" r:id="rId94"/>
    <p:sldId id="545" r:id="rId95"/>
    <p:sldId id="546" r:id="rId96"/>
    <p:sldId id="547" r:id="rId97"/>
    <p:sldId id="548" r:id="rId98"/>
    <p:sldId id="715" r:id="rId99"/>
    <p:sldId id="701" r:id="rId100"/>
    <p:sldId id="716" r:id="rId101"/>
    <p:sldId id="717" r:id="rId102"/>
    <p:sldId id="697" r:id="rId103"/>
    <p:sldId id="720" r:id="rId104"/>
    <p:sldId id="722" r:id="rId105"/>
    <p:sldId id="723" r:id="rId106"/>
    <p:sldId id="718" r:id="rId107"/>
    <p:sldId id="724" r:id="rId108"/>
    <p:sldId id="698" r:id="rId109"/>
    <p:sldId id="729" r:id="rId110"/>
    <p:sldId id="730" r:id="rId111"/>
    <p:sldId id="731" r:id="rId112"/>
    <p:sldId id="700" r:id="rId113"/>
    <p:sldId id="714" r:id="rId114"/>
    <p:sldId id="732" r:id="rId115"/>
    <p:sldId id="733" r:id="rId116"/>
    <p:sldId id="705" r:id="rId117"/>
    <p:sldId id="706" r:id="rId118"/>
    <p:sldId id="707" r:id="rId119"/>
    <p:sldId id="708" r:id="rId120"/>
    <p:sldId id="710" r:id="rId121"/>
    <p:sldId id="711" r:id="rId122"/>
    <p:sldId id="734" r:id="rId123"/>
    <p:sldId id="735" r:id="rId124"/>
    <p:sldId id="736" r:id="rId125"/>
    <p:sldId id="737" r:id="rId126"/>
    <p:sldId id="738" r:id="rId127"/>
    <p:sldId id="712" r:id="rId128"/>
    <p:sldId id="713" r:id="rId129"/>
    <p:sldId id="702" r:id="rId130"/>
    <p:sldId id="703" r:id="rId131"/>
    <p:sldId id="704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5C2B1"/>
    <a:srgbClr val="D0AF21"/>
    <a:srgbClr val="3333FF"/>
    <a:srgbClr val="008000"/>
    <a:srgbClr val="0000FF"/>
    <a:srgbClr val="000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7" autoAdjust="0"/>
    <p:restoredTop sz="81107" autoAdjust="0"/>
  </p:normalViewPr>
  <p:slideViewPr>
    <p:cSldViewPr snapToGrid="0">
      <p:cViewPr>
        <p:scale>
          <a:sx n="66" d="100"/>
          <a:sy n="66" d="100"/>
        </p:scale>
        <p:origin x="840" y="-404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customXml" Target="../customXml/item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139" Type="http://schemas.openxmlformats.org/officeDocument/2006/relationships/customXml" Target="../customXml/item2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B77D0-3802-4B6D-A827-81FE51C6E7C4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78C1A-F912-4737-8F71-469BE6D84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4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56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9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21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32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4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23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0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83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7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2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97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53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9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99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225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82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3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4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54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9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02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74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18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50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5226-7923-4B58-9FA0-724041760E9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07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6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5226-7923-4B58-9FA0-724041760E9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92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5226-7923-4B58-9FA0-724041760E9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15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21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930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0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219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23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6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29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880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835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133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28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00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54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07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158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756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19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223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516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928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003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206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764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232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478C1A-F912-4737-8F71-469BE6D8442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8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53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4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92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A00D59-0D94-418D-835E-F38D426164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4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2951"/>
            <a:ext cx="10515600" cy="4690907"/>
          </a:xfrm>
          <a:prstGeom prst="rect">
            <a:avLst/>
          </a:prstGeom>
        </p:spPr>
        <p:txBody>
          <a:bodyPr numCol="1" spcCol="4572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200" baseline="0">
                <a:latin typeface="+mn-lt"/>
              </a:defRPr>
            </a:lvl1pPr>
            <a:lvl2pPr marL="457200" indent="0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/>
            </a:lvl2pPr>
            <a:lvl3pPr>
              <a:defRPr sz="2200"/>
            </a:lvl3pPr>
            <a:lvl4pPr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 baseline="0"/>
            </a:lvl5pPr>
          </a:lstStyle>
          <a:p>
            <a:pPr lvl="0"/>
            <a:r>
              <a:rPr lang="en-US" dirty="0"/>
              <a:t>Chart/Table</a:t>
            </a:r>
          </a:p>
        </p:txBody>
      </p:sp>
    </p:spTree>
    <p:extLst>
      <p:ext uri="{BB962C8B-B14F-4D97-AF65-F5344CB8AC3E}">
        <p14:creationId xmlns:p14="http://schemas.microsoft.com/office/powerpoint/2010/main" val="412172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783975"/>
            <a:ext cx="10515600" cy="3846803"/>
          </a:xfrm>
          <a:prstGeom prst="rect">
            <a:avLst/>
          </a:prstGeom>
        </p:spPr>
        <p:txBody>
          <a:bodyPr numCol="1" spcCol="45720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200" baseline="0">
                <a:latin typeface="+mn-lt"/>
              </a:defRPr>
            </a:lvl1pPr>
            <a:lvl2pPr marL="457200" indent="0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/>
            </a:lvl2pPr>
            <a:lvl3pPr>
              <a:defRPr sz="2200"/>
            </a:lvl3pPr>
            <a:lvl4pPr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 baseline="0"/>
            </a:lvl5pPr>
          </a:lstStyle>
          <a:p>
            <a:pPr lvl="0"/>
            <a:r>
              <a:rPr lang="en-US" dirty="0"/>
              <a:t>Chart/Table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856887"/>
            <a:ext cx="7451725" cy="604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239738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46813" y="1845982"/>
            <a:ext cx="5321300" cy="443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 baseline="0"/>
            </a:lvl5pPr>
          </a:lstStyle>
          <a:p>
            <a:pPr lvl="0"/>
            <a:r>
              <a:rPr lang="en-US" dirty="0"/>
              <a:t>table/chart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60845" y="1845982"/>
            <a:ext cx="4673599" cy="44323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Supporting details (60 words max)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5582" y="1854947"/>
            <a:ext cx="5321300" cy="4432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 marL="2171700" indent="-342900">
              <a:buFont typeface="Arial" panose="020B0604020202020204" pitchFamily="34" charset="0"/>
              <a:buChar char="•"/>
              <a:defRPr sz="2200" baseline="0"/>
            </a:lvl5pPr>
          </a:lstStyle>
          <a:p>
            <a:pPr lvl="0"/>
            <a:r>
              <a:rPr lang="en-US" dirty="0"/>
              <a:t>Picture/table/chart/media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765560" y="1854947"/>
            <a:ext cx="4673599" cy="44323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accent6"/>
                </a:solidFill>
                <a:latin typeface="Times" panose="02020603050405020304" pitchFamily="18" charset="0"/>
                <a:cs typeface="Times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Supporting details (60 words max)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46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F5A92D-FF57-3142-86D1-306EEC8B59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" y="6857"/>
            <a:ext cx="12197381" cy="686102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456D9201-1FD0-3E4C-BC20-64453BA94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66471" y="2718997"/>
            <a:ext cx="6807200" cy="2060575"/>
          </a:xfrm>
        </p:spPr>
        <p:txBody>
          <a:bodyPr anchor="ctr" anchorCtr="0">
            <a:noAutofit/>
          </a:bodyPr>
          <a:lstStyle>
            <a:lvl1pPr>
              <a:defRPr sz="5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Title Goes here. Can wrap onto three lines if needed as you can see.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6A345B-4909-6F47-B2F4-A489119AB4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6471" y="5337108"/>
            <a:ext cx="6096000" cy="30663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E5D085D-D3B8-934B-BD7A-302D0F23A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6471" y="5660020"/>
            <a:ext cx="6096000" cy="444200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9DEB322-7BF0-1044-BFE0-92D738D06E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6471" y="6091520"/>
            <a:ext cx="6096000" cy="2794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600" b="1">
                <a:solidFill>
                  <a:srgbClr val="75787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00, 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1572F-8086-2445-9BB9-5E0FE0AEADEB}"/>
              </a:ext>
            </a:extLst>
          </p:cNvPr>
          <p:cNvSpPr txBox="1"/>
          <p:nvPr userDrawn="1"/>
        </p:nvSpPr>
        <p:spPr>
          <a:xfrm>
            <a:off x="2166471" y="6499860"/>
            <a:ext cx="9245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views expressed here are the presenter’s and do not necessarily represent those of the Federal Reserve Bank of Minneapolis or the Federal Reserve System.</a:t>
            </a:r>
          </a:p>
        </p:txBody>
      </p:sp>
    </p:spTree>
    <p:extLst>
      <p:ext uri="{BB962C8B-B14F-4D97-AF65-F5344CB8AC3E}">
        <p14:creationId xmlns:p14="http://schemas.microsoft.com/office/powerpoint/2010/main" val="316007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C75B-E65A-5848-9604-11470FD3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/>
          <a:lstStyle>
            <a:lvl1pPr>
              <a:defRPr b="0" i="0">
                <a:solidFill>
                  <a:srgbClr val="003B5C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347BD-2CF1-CF4E-9D54-ED1BFF15E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5E5E5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6E44-6716-FE4A-8BC2-F26D7F51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 sz="900">
                <a:solidFill>
                  <a:srgbClr val="5E5E5E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4EFC3F-62EB-9344-B0B1-4FB52E482C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94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AB91-75D9-47A7-A370-970D3A331D15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330DB-7E10-40F7-890F-E57110D2D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6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2D197-F575-764F-972E-C8861631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B2DBF-54CA-8640-9464-C1AD9C198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54A75-6869-5E4F-91F5-646E06F82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45CB5-7C50-4F08-A3D6-45C2F5F8590D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A5D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A5D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C920F-8EBE-3847-80B5-AF5AE5210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A5D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C59B8-B69A-2445-9079-C1E10B316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4EFC3F-62EB-9344-B0B1-4FB52E482C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A5D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A5D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SIPCMContentMarking" descr="{&quot;HashCode&quot;:320688167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CFD347E6-70BD-1323-4AB5-A1CAECD7AB15}"/>
              </a:ext>
            </a:extLst>
          </p:cNvPr>
          <p:cNvSpPr txBox="1"/>
          <p:nvPr userDrawn="1"/>
        </p:nvSpPr>
        <p:spPr>
          <a:xfrm>
            <a:off x="0" y="0"/>
            <a:ext cx="2204311" cy="27943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srgbClr val="000000"/>
                </a:solidFill>
                <a:latin typeface="Calibri" panose="020F0502020204030204" pitchFamily="34" charset="0"/>
              </a:rPr>
              <a:t>NONCONFIDENTIAL // EXTERNAL</a:t>
            </a:r>
          </a:p>
        </p:txBody>
      </p:sp>
    </p:spTree>
    <p:extLst>
      <p:ext uri="{BB962C8B-B14F-4D97-AF65-F5344CB8AC3E}">
        <p14:creationId xmlns:p14="http://schemas.microsoft.com/office/powerpoint/2010/main" val="7234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719" r:id="rId6"/>
    <p:sldLayoutId id="2147483721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E5E5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FB023"/>
        </a:buClr>
        <a:buFont typeface="Arial" panose="020B0604020202020204" pitchFamily="34" charset="0"/>
        <a:buChar char="•"/>
        <a:defRPr sz="28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FB023"/>
        </a:buClr>
        <a:buFont typeface="Arial" panose="020B0604020202020204" pitchFamily="34" charset="0"/>
        <a:buChar char="•"/>
        <a:defRPr sz="24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FB023"/>
        </a:buClr>
        <a:buFont typeface="Arial" panose="020B0604020202020204" pitchFamily="34" charset="0"/>
        <a:buChar char="•"/>
        <a:defRPr sz="20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FB023"/>
        </a:buClr>
        <a:buFont typeface="Arial" panose="020B0604020202020204" pitchFamily="34" charset="0"/>
        <a:buChar char="•"/>
        <a:defRPr sz="18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FB023"/>
        </a:buClr>
        <a:buFont typeface="Arial" panose="020B0604020202020204" pitchFamily="34" charset="0"/>
        <a:buChar char="•"/>
        <a:defRPr sz="1800" kern="1200">
          <a:solidFill>
            <a:srgbClr val="5E5E5E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9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9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28.png"/><Relationship Id="rId3" Type="http://schemas.openxmlformats.org/officeDocument/2006/relationships/image" Target="../media/image1170.png"/><Relationship Id="rId7" Type="http://schemas.openxmlformats.org/officeDocument/2006/relationships/image" Target="../media/image125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60.png"/><Relationship Id="rId5" Type="http://schemas.openxmlformats.org/officeDocument/2006/relationships/image" Target="../media/image123.png"/><Relationship Id="rId10" Type="http://schemas.openxmlformats.org/officeDocument/2006/relationships/image" Target="../media/image1250.png"/><Relationship Id="rId4" Type="http://schemas.openxmlformats.org/officeDocument/2006/relationships/image" Target="../media/image122.png"/><Relationship Id="rId9" Type="http://schemas.openxmlformats.org/officeDocument/2006/relationships/image" Target="../media/image12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watermark.silverchair.com/rdad018.pdf?token=AQECAHi208BE49Ooan9kkhW_Ercy7Dm3ZL_9Cf3qfKAc485ysgAAA3kwggN1BgkqhkiG9w0BBwagggNmMIIDYgIBADCCA1sGCSqGSIb3DQEHATAeBglghkgBZQMEAS4wEQQM3ypvFXvEl9D4aBjgAgEQgIIDLJfVU0X5JwlOK9aXoLOa2PCURdctc11SIVwDY2iYr9AKf-B8xYiz_KsKQvw_qT0SyyPNH7Ga1LOKjWOrOeDpJbD7luJZCbWJ4FYCa9T2kzXBpVZfxR-cBr2ZTPe1gbL19RyBJHeevxNdTutM0FcxlP8cOi39p6k45ic5e2rZbeyFa-A4pEWEjc7_aeizlJmQcUeP_xx4bc1vyXHggjaUab7-HL8WykKMKGR5WF8M9LtauvH6gNomWo7mbdy-dLnebNMYybLeoofQgGAJ6kPAWqZz6_16CTvjacVa6_pqdRfwpu__uiJkuXyFTa66ll3tiNvPn3xKG0lRIyuu2-2uimcIR15MppNU9hjWCELe2u108i-XrzgyKFKHqmmb53fHWX1OV80OTnxf_94gb8iN5cwwssXIJlCcPYBqIFF1UVRyP4u8sF34QtLI_4jzdH7pI3cKfByRuFlu82RW38E1Mi8WGV24C8oRHU0EjDm0uDJsaVqaC0ALmz-uNLKM8zVJILlA8mk-W4_K7t-P5NZXwh5-5vVLBZfhi29umjVRAw7g_ZZ3LXCiMXw2IpMNjna22nLab5AgiANkCpp5LUzt1UAJAB-5Nwpj96OF2Hgx8IqzuMDa9dtM9xA9UNfWEQEVPLPeJfuKOILmacf6fFJhz8Wniggyc7oF6ClEw0DX5gPIrCrGzpRQhvQJKTC-weFUpFwqCfLc8XBubLwJoRnzOdzGpqYhIK8ODL7eeSepF649nm8CV2mgwhTUdXRbCerHBcsWo6CwHaExiFwNeQw7yZ8FmkgsuSdZ8RkF4mSqiK5hYaZtSHblbA1rDt-_KPaQ-B3MMd_nCaqMUtSGCH0AX1tHyt3YkZC2w-zqerw3uQUEVkjcXaXcVNNTdu-IEHaJKqwQJ3uSKkQ_ijN7k0u6CDN6EmoTbLpdAbNRcW4scQk0vYHD6DHYWaHBNOTNm79plCN6RYh5d92qhPZQJCj27_KaayWmPEQyPM91mPV47GjvydrN8gGFSKVI7a_yqewPZFCkPZ-5Ms3Q5gap28UdBZdLE2cUCeqiAAMAAt35v1W80k4EavjuNwm5o8io" TargetMode="Externa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watermark.silverchair.com/rdad018.pdf?token=AQECAHi208BE49Ooan9kkhW_Ercy7Dm3ZL_9Cf3qfKAc485ysgAAA3kwggN1BgkqhkiG9w0BBwagggNmMIIDYgIBADCCA1sGCSqGSIb3DQEHATAeBglghkgBZQMEAS4wEQQM3ypvFXvEl9D4aBjgAgEQgIIDLJfVU0X5JwlOK9aXoLOa2PCURdctc11SIVwDY2iYr9AKf-B8xYiz_KsKQvw_qT0SyyPNH7Ga1LOKjWOrOeDpJbD7luJZCbWJ4FYCa9T2kzXBpVZfxR-cBr2ZTPe1gbL19RyBJHeevxNdTutM0FcxlP8cOi39p6k45ic5e2rZbeyFa-A4pEWEjc7_aeizlJmQcUeP_xx4bc1vyXHggjaUab7-HL8WykKMKGR5WF8M9LtauvH6gNomWo7mbdy-dLnebNMYybLeoofQgGAJ6kPAWqZz6_16CTvjacVa6_pqdRfwpu__uiJkuXyFTa66ll3tiNvPn3xKG0lRIyuu2-2uimcIR15MppNU9hjWCELe2u108i-XrzgyKFKHqmmb53fHWX1OV80OTnxf_94gb8iN5cwwssXIJlCcPYBqIFF1UVRyP4u8sF34QtLI_4jzdH7pI3cKfByRuFlu82RW38E1Mi8WGV24C8oRHU0EjDm0uDJsaVqaC0ALmz-uNLKM8zVJILlA8mk-W4_K7t-P5NZXwh5-5vVLBZfhi29umjVRAw7g_ZZ3LXCiMXw2IpMNjna22nLab5AgiANkCpp5LUzt1UAJAB-5Nwpj96OF2Hgx8IqzuMDa9dtM9xA9UNfWEQEVPLPeJfuKOILmacf6fFJhz8Wniggyc7oF6ClEw0DX5gPIrCrGzpRQhvQJKTC-weFUpFwqCfLc8XBubLwJoRnzOdzGpqYhIK8ODL7eeSepF649nm8CV2mgwhTUdXRbCerHBcsWo6CwHaExiFwNeQw7yZ8FmkgsuSdZ8RkF4mSqiK5hYaZtSHblbA1rDt-_KPaQ-B3MMd_nCaqMUtSGCH0AX1tHyt3YkZC2w-zqerw3uQUEVkjcXaXcVNNTdu-IEHaJKqwQJ3uSKkQ_ijN7k0u6CDN6EmoTbLpdAbNRcW4scQk0vYHD6DHYWaHBNOTNm79plCN6RYh5d92qhPZQJCj27_KaayWmPEQyPM91mPV47GjvydrN8gGFSKVI7a_yqewPZFCkPZ-5Ms3Q5gap28UdBZdLE2cUCeqiAAMAAt35v1W80k4EavjuNwm5o8io" TargetMode="Externa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80.png"/><Relationship Id="rId7" Type="http://schemas.openxmlformats.org/officeDocument/2006/relationships/image" Target="../media/image141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../media/image14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80.png"/><Relationship Id="rId7" Type="http://schemas.openxmlformats.org/officeDocument/2006/relationships/image" Target="../media/image141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../media/image14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1.png"/><Relationship Id="rId4" Type="http://schemas.openxmlformats.org/officeDocument/2006/relationships/image" Target="../media/image8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1.png"/><Relationship Id="rId5" Type="http://schemas.openxmlformats.org/officeDocument/2006/relationships/image" Target="../media/image14.png"/><Relationship Id="rId4" Type="http://schemas.openxmlformats.org/officeDocument/2006/relationships/image" Target="../media/image8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1.png"/><Relationship Id="rId5" Type="http://schemas.openxmlformats.org/officeDocument/2006/relationships/image" Target="../media/image15.png"/><Relationship Id="rId4" Type="http://schemas.openxmlformats.org/officeDocument/2006/relationships/image" Target="../media/image8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0.png"/><Relationship Id="rId5" Type="http://schemas.openxmlformats.org/officeDocument/2006/relationships/image" Target="../media/image911.png"/><Relationship Id="rId4" Type="http://schemas.openxmlformats.org/officeDocument/2006/relationships/image" Target="../media/image8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11.png"/><Relationship Id="rId4" Type="http://schemas.openxmlformats.org/officeDocument/2006/relationships/image" Target="../media/image8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32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0.png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900.png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79.png"/><Relationship Id="rId4" Type="http://schemas.openxmlformats.org/officeDocument/2006/relationships/image" Target="../media/image910.png"/><Relationship Id="rId9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9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9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5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50.png"/><Relationship Id="rId5" Type="http://schemas.openxmlformats.org/officeDocument/2006/relationships/image" Target="../media/image94.png"/><Relationship Id="rId10" Type="http://schemas.openxmlformats.org/officeDocument/2006/relationships/image" Target="../media/image140.png"/><Relationship Id="rId4" Type="http://schemas.openxmlformats.org/officeDocument/2006/relationships/image" Target="../media/image66.png"/><Relationship Id="rId9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71.png"/><Relationship Id="rId4" Type="http://schemas.openxmlformats.org/officeDocument/2006/relationships/image" Target="../media/image1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94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10" Type="http://schemas.openxmlformats.org/officeDocument/2006/relationships/image" Target="../media/image261.png"/><Relationship Id="rId4" Type="http://schemas.openxmlformats.org/officeDocument/2006/relationships/image" Target="../media/image200.png"/><Relationship Id="rId9" Type="http://schemas.openxmlformats.org/officeDocument/2006/relationships/image" Target="../media/image25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94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71.png"/><Relationship Id="rId10" Type="http://schemas.openxmlformats.org/officeDocument/2006/relationships/image" Target="../media/image290.png"/><Relationship Id="rId4" Type="http://schemas.openxmlformats.org/officeDocument/2006/relationships/image" Target="../media/image200.png"/><Relationship Id="rId9" Type="http://schemas.openxmlformats.org/officeDocument/2006/relationships/image" Target="../media/image25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94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40.png"/><Relationship Id="rId4" Type="http://schemas.openxmlformats.org/officeDocument/2006/relationships/image" Target="../media/image200.png"/><Relationship Id="rId9" Type="http://schemas.openxmlformats.org/officeDocument/2006/relationships/image" Target="../media/image33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94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00.png"/><Relationship Id="rId10" Type="http://schemas.openxmlformats.org/officeDocument/2006/relationships/image" Target="../media/image340.png"/><Relationship Id="rId4" Type="http://schemas.openxmlformats.org/officeDocument/2006/relationships/image" Target="../media/image200.png"/><Relationship Id="rId9" Type="http://schemas.openxmlformats.org/officeDocument/2006/relationships/image" Target="../media/image37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380.png"/><Relationship Id="rId7" Type="http://schemas.openxmlformats.org/officeDocument/2006/relationships/image" Target="../media/image221.png"/><Relationship Id="rId12" Type="http://schemas.openxmlformats.org/officeDocument/2006/relationships/image" Target="../media/image4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0" Type="http://schemas.openxmlformats.org/officeDocument/2006/relationships/image" Target="../media/image411.png"/><Relationship Id="rId4" Type="http://schemas.openxmlformats.org/officeDocument/2006/relationships/image" Target="../media/image200.png"/><Relationship Id="rId9" Type="http://schemas.openxmlformats.org/officeDocument/2006/relationships/image" Target="../media/image4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450.png"/><Relationship Id="rId3" Type="http://schemas.openxmlformats.org/officeDocument/2006/relationships/image" Target="../media/image380.png"/><Relationship Id="rId7" Type="http://schemas.openxmlformats.org/officeDocument/2006/relationships/image" Target="../media/image221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0" Type="http://schemas.openxmlformats.org/officeDocument/2006/relationships/image" Target="../media/image411.png"/><Relationship Id="rId4" Type="http://schemas.openxmlformats.org/officeDocument/2006/relationships/image" Target="../media/image200.png"/><Relationship Id="rId9" Type="http://schemas.openxmlformats.org/officeDocument/2006/relationships/image" Target="../media/image40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450.png"/><Relationship Id="rId3" Type="http://schemas.openxmlformats.org/officeDocument/2006/relationships/image" Target="../media/image380.png"/><Relationship Id="rId7" Type="http://schemas.openxmlformats.org/officeDocument/2006/relationships/image" Target="../media/image221.png"/><Relationship Id="rId12" Type="http://schemas.openxmlformats.org/officeDocument/2006/relationships/image" Target="../media/image4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0" Type="http://schemas.openxmlformats.org/officeDocument/2006/relationships/image" Target="../media/image411.png"/><Relationship Id="rId4" Type="http://schemas.openxmlformats.org/officeDocument/2006/relationships/image" Target="../media/image200.png"/><Relationship Id="rId9" Type="http://schemas.openxmlformats.org/officeDocument/2006/relationships/image" Target="../media/image400.png"/><Relationship Id="rId14" Type="http://schemas.openxmlformats.org/officeDocument/2006/relationships/image" Target="../media/image47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480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0" Type="http://schemas.openxmlformats.org/officeDocument/2006/relationships/image" Target="../media/image411.png"/><Relationship Id="rId4" Type="http://schemas.openxmlformats.org/officeDocument/2006/relationships/image" Target="../media/image200.png"/><Relationship Id="rId9" Type="http://schemas.openxmlformats.org/officeDocument/2006/relationships/image" Target="../media/image4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0.png"/><Relationship Id="rId4" Type="http://schemas.openxmlformats.org/officeDocument/2006/relationships/image" Target="../media/image53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9001" TargetMode="External"/><Relationship Id="rId2" Type="http://schemas.openxmlformats.org/officeDocument/2006/relationships/hyperlink" Target="https://davidcard.berkeley.edu/papers/train-prog-estimates.pdf" TargetMode="Externa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9001" TargetMode="External"/><Relationship Id="rId2" Type="http://schemas.openxmlformats.org/officeDocument/2006/relationships/hyperlink" Target="https://davidcard.berkeley.edu/papers/train-prog-estimates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1.png"/><Relationship Id="rId4" Type="http://schemas.openxmlformats.org/officeDocument/2006/relationships/hyperlink" Target="https://www.econometricsociety.org/publications/econometrica/2023/03/01/When-Is-Parallel-Trends-Sensitive-to-Functional-Form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09001" TargetMode="External"/><Relationship Id="rId2" Type="http://schemas.openxmlformats.org/officeDocument/2006/relationships/hyperlink" Target="https://davidcard.berkeley.edu/papers/train-prog-estimates.pdf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hyperlink" Target="https://www.cambridge.org/core/journals/political-analysis/article/bracketing-relationship-between-differenceindifferences-and-laggeddependentvariable-adjustment/2FDDA72EBC5979561F1D0414329F003E" TargetMode="External"/><Relationship Id="rId4" Type="http://schemas.openxmlformats.org/officeDocument/2006/relationships/hyperlink" Target="https://www.econometricsociety.org/publications/econometrica/2023/03/01/When-Is-Parallel-Trends-Sensitive-to-Functional-For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0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95.png"/><Relationship Id="rId4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304407620303948" TargetMode="External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549" y="2686228"/>
            <a:ext cx="8929619" cy="2060575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New Developments in Difference-in-Differences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Andrew Goodman-Bacon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470" y="5660020"/>
            <a:ext cx="9494697" cy="444200"/>
          </a:xfrm>
        </p:spPr>
        <p:txBody>
          <a:bodyPr/>
          <a:lstStyle/>
          <a:p>
            <a:r>
              <a:rPr lang="en-US" dirty="0" smtClean="0"/>
              <a:t>Senior Economist, Opportunity and Inclusive Growth Institute, Federal Reserve Bank of Minneapolis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August 6, </a:t>
            </a:r>
            <a:r>
              <a:rPr lang="en-US" dirty="0" smtClean="0"/>
              <a:t>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Parameter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50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back and forth between questions, data, design, and assumptions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07109" y="2258691"/>
            <a:ext cx="10432844" cy="4557245"/>
            <a:chOff x="207109" y="2258691"/>
            <a:chExt cx="10432844" cy="4557245"/>
          </a:xfrm>
        </p:grpSpPr>
        <p:grpSp>
          <p:nvGrpSpPr>
            <p:cNvPr id="7" name="Group 6"/>
            <p:cNvGrpSpPr/>
            <p:nvPr/>
          </p:nvGrpSpPr>
          <p:grpSpPr>
            <a:xfrm>
              <a:off x="207109" y="2258691"/>
              <a:ext cx="10432844" cy="4557245"/>
              <a:chOff x="207109" y="2258691"/>
              <a:chExt cx="10432844" cy="455724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H="1">
                <a:off x="2301299" y="2316305"/>
                <a:ext cx="3757631" cy="19363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>
                <a:off x="2467429" y="2258691"/>
                <a:ext cx="8172524" cy="21193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207109" y="4507612"/>
                <a:ext cx="467300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Want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to study some question: motivation, contribution, etc.</a:t>
                </a: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Want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 certain interpretation: distributional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effects?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subgroup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effects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? external validity?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Want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weaker assumptions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so focus on certain parameter.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838200" y="3778624"/>
              <a:ext cx="13075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Want: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68548" y="2258691"/>
            <a:ext cx="5423452" cy="4383370"/>
            <a:chOff x="6768548" y="2258691"/>
            <a:chExt cx="5423452" cy="4383370"/>
          </a:xfrm>
        </p:grpSpPr>
        <p:grpSp>
          <p:nvGrpSpPr>
            <p:cNvPr id="8" name="Group 7"/>
            <p:cNvGrpSpPr/>
            <p:nvPr/>
          </p:nvGrpSpPr>
          <p:grpSpPr>
            <a:xfrm>
              <a:off x="6768548" y="2258691"/>
              <a:ext cx="5423452" cy="4383370"/>
              <a:chOff x="6768548" y="2258691"/>
              <a:chExt cx="5423452" cy="4383370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>
                <a:off x="7401453" y="2277387"/>
                <a:ext cx="3238499" cy="2204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8388769" y="2258691"/>
                <a:ext cx="2310711" cy="21193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768548" y="4610736"/>
                <a:ext cx="5423452" cy="20313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Can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only study outcomes, time frames, subgroups you can measure.</a:t>
                </a: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Can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only reliably estimate what your sample size allows.</a:t>
                </a: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Can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only use variation that actually occurred.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8678647" y="3820902"/>
              <a:ext cx="10951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Can: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2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+mj-lt"/>
              </a:rPr>
              <a:t>Cunningham and Goodman-Bacon (2024)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sz="2800" b="1" dirty="0" smtClean="0">
                <a:solidFill>
                  <a:schemeClr val="accent1"/>
                </a:solidFill>
              </a:rPr>
              <a:t>Context: </a:t>
            </a:r>
            <a:r>
              <a:rPr lang="en-US" sz="2800" dirty="0" smtClean="0"/>
              <a:t>Federally funded legal clinics providing advice and representation to (some) low-income communities. </a:t>
            </a:r>
          </a:p>
          <a:p>
            <a:pPr>
              <a:spcAft>
                <a:spcPts val="2400"/>
              </a:spcAft>
            </a:pPr>
            <a:r>
              <a:rPr lang="en-US" sz="2800" b="1" dirty="0">
                <a:solidFill>
                  <a:schemeClr val="accent1"/>
                </a:solidFill>
              </a:rPr>
              <a:t>Treatment: </a:t>
            </a:r>
            <a:r>
              <a:rPr lang="en-US" sz="2800" dirty="0"/>
              <a:t>Year in which county </a:t>
            </a:r>
            <a:r>
              <a:rPr lang="en-US" sz="2800" i="1" dirty="0" err="1"/>
              <a:t>i</a:t>
            </a:r>
            <a:r>
              <a:rPr lang="en-US" sz="2800" dirty="0"/>
              <a:t> received its first “LSP” </a:t>
            </a:r>
            <a:r>
              <a:rPr lang="en-US" sz="2800" dirty="0" smtClean="0"/>
              <a:t>grant (1965-1975)</a:t>
            </a:r>
          </a:p>
          <a:p>
            <a:pPr>
              <a:spcAft>
                <a:spcPts val="2400"/>
              </a:spcAft>
            </a:pPr>
            <a:r>
              <a:rPr lang="en-US" sz="2800" b="1" dirty="0" smtClean="0">
                <a:solidFill>
                  <a:schemeClr val="accent1"/>
                </a:solidFill>
              </a:rPr>
              <a:t>Outcome: </a:t>
            </a:r>
            <a:r>
              <a:rPr lang="en-US" sz="2800" dirty="0" smtClean="0"/>
              <a:t>county-by-year panel of divorce rates (~3,100 counties, 30 years from 1959-1988)</a:t>
            </a:r>
          </a:p>
          <a:p>
            <a:pPr>
              <a:spcAft>
                <a:spcPts val="2400"/>
              </a:spcAft>
            </a:pPr>
            <a:r>
              <a:rPr lang="en-US" sz="2800" b="1" dirty="0" smtClean="0">
                <a:solidFill>
                  <a:schemeClr val="accent1"/>
                </a:solidFill>
              </a:rPr>
              <a:t>Target parameter: </a:t>
            </a:r>
            <a:r>
              <a:rPr lang="en-US" sz="2800" dirty="0" smtClean="0"/>
              <a:t>average treatment effects of “LSP” on county-level divorce rates in treated counties.**</a:t>
            </a:r>
          </a:p>
          <a:p>
            <a:endParaRPr lang="en-US" sz="2400" dirty="0" smtClean="0"/>
          </a:p>
          <a:p>
            <a:r>
              <a:rPr lang="en-US" sz="2000" i="1" dirty="0" smtClean="0"/>
              <a:t>**Not targeting the effect of LSP availability on, say, eligible or “served” people.</a:t>
            </a:r>
          </a:p>
        </p:txBody>
      </p:sp>
    </p:spTree>
    <p:extLst>
      <p:ext uri="{BB962C8B-B14F-4D97-AF65-F5344CB8AC3E}">
        <p14:creationId xmlns:p14="http://schemas.microsoft.com/office/powerpoint/2010/main" val="4648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 smtClean="0">
                    <a:latin typeface="+mj-lt"/>
                  </a:rPr>
                  <a:t>Building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𝟏𝟗𝟔𝟔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𝟏𝟗𝟔𝟗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3593" b="-1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165" b="11502"/>
          <a:stretch/>
        </p:blipFill>
        <p:spPr>
          <a:xfrm>
            <a:off x="0" y="4174600"/>
            <a:ext cx="12168812" cy="197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33366" b="19799"/>
          <a:stretch/>
        </p:blipFill>
        <p:spPr>
          <a:xfrm>
            <a:off x="0" y="1783080"/>
            <a:ext cx="12179927" cy="217562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3970020" y="4982871"/>
            <a:ext cx="4131668" cy="307777"/>
            <a:chOff x="3970020" y="4982871"/>
            <a:chExt cx="4131668" cy="307777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3970020" y="5143500"/>
              <a:ext cx="2560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54470" y="4982871"/>
              <a:ext cx="1547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Periods g-1 and t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12820" y="5225396"/>
            <a:ext cx="5298665" cy="307777"/>
            <a:chOff x="3512820" y="5225396"/>
            <a:chExt cx="5298665" cy="307777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3512820" y="5375910"/>
              <a:ext cx="30175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555739" y="5225396"/>
                  <a:ext cx="22557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accent1"/>
                      </a:solidFill>
                    </a:rPr>
                    <a:t>Groups G=1966 and G=</a:t>
                  </a:r>
                  <a14:m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sz="1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739" y="5225396"/>
                  <a:ext cx="2255746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811" t="-3922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3445510" y="5516264"/>
            <a:ext cx="4313717" cy="307777"/>
            <a:chOff x="3445510" y="5516264"/>
            <a:chExt cx="4313717" cy="307777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5814060" y="5585460"/>
              <a:ext cx="740410" cy="91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3445510" y="5676900"/>
              <a:ext cx="3108960" cy="118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558706" y="5516264"/>
                  <a:ext cx="120052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>
                      <a:solidFill>
                        <a:schemeClr val="accent1"/>
                      </a:solidFill>
                    </a:rPr>
                    <a:t>Calculate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endParaRPr lang="en-US" sz="1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706" y="5516264"/>
                  <a:ext cx="1200521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523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/>
          <p:cNvGrpSpPr/>
          <p:nvPr/>
        </p:nvGrpSpPr>
        <p:grpSpPr>
          <a:xfrm>
            <a:off x="2785110" y="5895768"/>
            <a:ext cx="6003933" cy="307777"/>
            <a:chOff x="2785110" y="5895768"/>
            <a:chExt cx="6003933" cy="307777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2785110" y="6038850"/>
              <a:ext cx="3749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555739" y="5895768"/>
              <a:ext cx="2233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accent1"/>
                  </a:solidFill>
                </a:rPr>
                <a:t>Just need one period now</a:t>
              </a:r>
              <a:endParaRPr lang="en-US" sz="14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1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𝑰𝑷𝑾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21281"/>
          <a:stretch/>
        </p:blipFill>
        <p:spPr>
          <a:xfrm>
            <a:off x="0" y="1510044"/>
            <a:ext cx="8988691" cy="396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860" y="1567463"/>
            <a:ext cx="5416828" cy="43436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2413591"/>
            <a:ext cx="6615860" cy="3070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𝑰𝑷𝑾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21281"/>
          <a:stretch/>
        </p:blipFill>
        <p:spPr>
          <a:xfrm>
            <a:off x="0" y="1510044"/>
            <a:ext cx="8988691" cy="39633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099" y="1775635"/>
            <a:ext cx="5471207" cy="39653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711302"/>
            <a:ext cx="6615860" cy="2783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𝑰𝑷𝑾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21281"/>
          <a:stretch/>
        </p:blipFill>
        <p:spPr>
          <a:xfrm>
            <a:off x="0" y="1510044"/>
            <a:ext cx="8988691" cy="3963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886" y="1800614"/>
            <a:ext cx="3111660" cy="38101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466214"/>
            <a:ext cx="6615860" cy="2028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9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𝑰𝑷𝑾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21281"/>
          <a:stretch/>
        </p:blipFill>
        <p:spPr>
          <a:xfrm>
            <a:off x="0" y="1510044"/>
            <a:ext cx="8988691" cy="39633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23434"/>
          <a:stretch/>
        </p:blipFill>
        <p:spPr>
          <a:xfrm>
            <a:off x="7050302" y="1640108"/>
            <a:ext cx="4915153" cy="3184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236" y="4825713"/>
            <a:ext cx="4919472" cy="13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𝑰𝑷𝑾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760"/>
            <a:ext cx="8988552" cy="5034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11" y="2380158"/>
            <a:ext cx="5372376" cy="26544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113721"/>
            <a:ext cx="6615860" cy="429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𝑰𝑷𝑾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760"/>
            <a:ext cx="8988552" cy="50347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881" y="1860280"/>
            <a:ext cx="5429529" cy="36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7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𝑹𝑨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89"/>
            <a:ext cx="9578340" cy="4305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640330"/>
            <a:ext cx="9818370" cy="3364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141" y="1783628"/>
            <a:ext cx="5397777" cy="335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0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𝑹𝑨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89"/>
            <a:ext cx="9578340" cy="4305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188970"/>
            <a:ext cx="9818370" cy="2815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30" y="3076858"/>
            <a:ext cx="5032117" cy="36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(Causal) parameter of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37686" cy="4351338"/>
              </a:xfrm>
            </p:spPr>
            <p:txBody>
              <a:bodyPr/>
              <a:lstStyle/>
              <a:p>
                <a:r>
                  <a:rPr lang="en-US" dirty="0" smtClean="0"/>
                  <a:t>Potential outcomes notation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37686" cy="4351338"/>
              </a:xfrm>
              <a:blipFill>
                <a:blip r:embed="rId2"/>
                <a:stretch>
                  <a:fillRect l="-97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98971" y="2668197"/>
            <a:ext cx="5130311" cy="1520744"/>
            <a:chOff x="798971" y="2668197"/>
            <a:chExt cx="5130311" cy="1520744"/>
          </a:xfrm>
        </p:grpSpPr>
        <p:sp>
          <p:nvSpPr>
            <p:cNvPr id="4" name="Oval 3"/>
            <p:cNvSpPr/>
            <p:nvPr/>
          </p:nvSpPr>
          <p:spPr>
            <a:xfrm>
              <a:off x="4668892" y="3268362"/>
              <a:ext cx="1260390" cy="92057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98971" y="2668197"/>
              <a:ext cx="42755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Assumptions embedded in this notation: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SUTVA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</a:t>
              </a:r>
              <a:r>
                <a:rPr lang="en-US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anticipation</a:t>
              </a:r>
              <a:endPara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9962" y="4520170"/>
            <a:ext cx="8010125" cy="1358374"/>
            <a:chOff x="139962" y="4520170"/>
            <a:chExt cx="8010125" cy="1358374"/>
          </a:xfrm>
        </p:grpSpPr>
        <p:sp>
          <p:nvSpPr>
            <p:cNvPr id="6" name="Rectangle 5"/>
            <p:cNvSpPr/>
            <p:nvPr/>
          </p:nvSpPr>
          <p:spPr>
            <a:xfrm>
              <a:off x="4718319" y="4520170"/>
              <a:ext cx="3431768" cy="607884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39962" y="4647438"/>
                  <a:ext cx="7894790" cy="12311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Unit-level causal effect at time t:</a:t>
                  </a:r>
                </a:p>
                <a:p>
                  <a:endParaRPr lang="en-US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dirty="0" smtClean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 </a:t>
                  </a:r>
                  <a:r>
                    <a:rPr lang="en-US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restrictions on this at all (other than those implied above). </a:t>
                  </a:r>
                </a:p>
                <a:p>
                  <a:r>
                    <a:rPr lang="en-US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Varies by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, can be summarized into many different causal </a:t>
                  </a:r>
                  <a:r>
                    <a:rPr lang="en-US" dirty="0" err="1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estimands</a:t>
                  </a:r>
                  <a:r>
                    <a:rPr lang="en-US" dirty="0">
                      <a:solidFill>
                        <a:srgbClr val="00B05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962" y="4647438"/>
                  <a:ext cx="7894790" cy="1231106"/>
                </a:xfrm>
                <a:prstGeom prst="rect">
                  <a:avLst/>
                </a:prstGeom>
                <a:blipFill>
                  <a:blip r:embed="rId3"/>
                  <a:stretch>
                    <a:fillRect l="-849" t="-1980" b="-6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9044610" y="2970680"/>
            <a:ext cx="3204542" cy="1938992"/>
            <a:chOff x="9258300" y="2970680"/>
            <a:chExt cx="2990851" cy="1938992"/>
          </a:xfrm>
        </p:grpSpPr>
        <p:sp>
          <p:nvSpPr>
            <p:cNvPr id="10" name="Right Brace 9"/>
            <p:cNvSpPr/>
            <p:nvPr/>
          </p:nvSpPr>
          <p:spPr>
            <a:xfrm>
              <a:off x="9258300" y="2990850"/>
              <a:ext cx="285750" cy="15293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601201" y="2970680"/>
                  <a:ext cx="2647950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Let treatment “turn on” at time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 Never treated units have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∞</m:t>
                      </m:r>
                    </m:oMath>
                  </a14:m>
                  <a:r>
                    <a:rPr lang="en-US" sz="2400" dirty="0" smtClean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  <a:r>
                    <a:rPr lang="en-US" sz="2400" dirty="0">
                      <a:solidFill>
                        <a:srgbClr val="0070C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201" y="2970680"/>
                  <a:ext cx="2647950" cy="1938992"/>
                </a:xfrm>
                <a:prstGeom prst="rect">
                  <a:avLst/>
                </a:prstGeom>
                <a:blipFill>
                  <a:blip r:embed="rId4"/>
                  <a:stretch>
                    <a:fillRect l="-3441" t="-2201" r="-34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0764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𝑹𝑨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89"/>
            <a:ext cx="9578340" cy="4305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760470"/>
            <a:ext cx="9818370" cy="2244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080" y="3760470"/>
            <a:ext cx="6657558" cy="11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5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𝑨𝑻𝑻</m:t>
                              </m:r>
                            </m:e>
                          </m:acc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𝑹𝑨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𝟏𝟗𝟔𝟔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𝟏𝟗𝟔𝟗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989"/>
            <a:ext cx="9578340" cy="43058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469130"/>
            <a:ext cx="9818370" cy="1535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984" y="3322440"/>
            <a:ext cx="5955626" cy="33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8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 smtClean="0">
                    <a:latin typeface="+mj-lt"/>
                  </a:rPr>
                  <a:t>CS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𝑨𝑻𝑻</m:t>
                        </m:r>
                      </m:e>
                    </m:acc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395" b="-13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" y="1852874"/>
            <a:ext cx="10761283" cy="1291354"/>
          </a:xfrm>
          <a:prstGeom prst="rect">
            <a:avLst/>
          </a:prstGeom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9738239" y="562958"/>
            <a:ext cx="2367237" cy="6295042"/>
            <a:chOff x="-351166" y="-379189"/>
            <a:chExt cx="5380083" cy="143069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1166" y="-379189"/>
              <a:ext cx="5359675" cy="36641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t="1067"/>
            <a:stretch/>
          </p:blipFill>
          <p:spPr>
            <a:xfrm>
              <a:off x="-339291" y="3276600"/>
              <a:ext cx="5353325" cy="35496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t="921"/>
            <a:stretch/>
          </p:blipFill>
          <p:spPr>
            <a:xfrm>
              <a:off x="-330758" y="6815829"/>
              <a:ext cx="5359675" cy="355489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/>
            <a:srcRect t="599" b="-1"/>
            <a:stretch/>
          </p:blipFill>
          <p:spPr>
            <a:xfrm>
              <a:off x="-332503" y="10361307"/>
              <a:ext cx="5321573" cy="3566417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732706" y="1826794"/>
            <a:ext cx="1926523" cy="1892300"/>
            <a:chOff x="7732706" y="1826794"/>
            <a:chExt cx="1926523" cy="1892300"/>
          </a:xfrm>
        </p:grpSpPr>
        <p:sp>
          <p:nvSpPr>
            <p:cNvPr id="15" name="Right Brace 14"/>
            <p:cNvSpPr/>
            <p:nvPr/>
          </p:nvSpPr>
          <p:spPr>
            <a:xfrm flipH="1">
              <a:off x="9400675" y="1826794"/>
              <a:ext cx="258554" cy="18923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732706" y="2550875"/>
                  <a:ext cx="1615635" cy="3786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𝐴𝑇𝑇</m:t>
                            </m:r>
                          </m:e>
                        </m:acc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(1965,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2706" y="2550875"/>
                  <a:ext cx="1615635" cy="378630"/>
                </a:xfrm>
                <a:prstGeom prst="rect">
                  <a:avLst/>
                </a:prstGeom>
                <a:blipFill>
                  <a:blip r:embed="rId9"/>
                  <a:stretch>
                    <a:fillRect r="-752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7724685" y="4032583"/>
            <a:ext cx="1926523" cy="1892300"/>
            <a:chOff x="7724685" y="4032583"/>
            <a:chExt cx="1926523" cy="1892300"/>
          </a:xfrm>
        </p:grpSpPr>
        <p:sp>
          <p:nvSpPr>
            <p:cNvPr id="17" name="Right Brace 16"/>
            <p:cNvSpPr/>
            <p:nvPr/>
          </p:nvSpPr>
          <p:spPr>
            <a:xfrm flipH="1">
              <a:off x="9392654" y="4032583"/>
              <a:ext cx="258554" cy="18923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724685" y="4756664"/>
                  <a:ext cx="1615635" cy="3786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𝐴𝑇𝑇</m:t>
                            </m:r>
                          </m:e>
                        </m:acc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(196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685" y="4756664"/>
                  <a:ext cx="1615635" cy="378630"/>
                </a:xfrm>
                <a:prstGeom prst="rect">
                  <a:avLst/>
                </a:prstGeom>
                <a:blipFill>
                  <a:blip r:embed="rId10"/>
                  <a:stretch>
                    <a:fillRect r="-1132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4223171" y="6073388"/>
            <a:ext cx="4882729" cy="644912"/>
            <a:chOff x="4223171" y="6073388"/>
            <a:chExt cx="4882729" cy="6449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223171" y="6073388"/>
                  <a:ext cx="4770217" cy="3786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𝐴𝑇𝑇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967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,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𝐴𝑇𝑇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196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dirty="0" smtClean="0"/>
                    <a:t>,…,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𝐴𝑇𝑇</m:t>
                          </m:r>
                        </m:e>
                      </m:acc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75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171" y="6073388"/>
                  <a:ext cx="4770217" cy="378630"/>
                </a:xfrm>
                <a:prstGeom prst="rect">
                  <a:avLst/>
                </a:prstGeom>
                <a:blipFill>
                  <a:blip r:embed="rId11"/>
                  <a:stretch>
                    <a:fillRect t="-4839" r="-5754"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/>
            <p:cNvCxnSpPr/>
            <p:nvPr/>
          </p:nvCxnSpPr>
          <p:spPr>
            <a:xfrm>
              <a:off x="8902700" y="6452018"/>
              <a:ext cx="203200" cy="266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38849" y="5150416"/>
                <a:ext cx="542863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11 treatment groups, 29 periods (30 years minus one normalization) = </a:t>
                </a:r>
                <a:r>
                  <a:rPr lang="en-US" sz="2000" b="1" dirty="0" smtClean="0"/>
                  <a:t>319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err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000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 smtClean="0"/>
                  <a:t>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49" y="5150416"/>
                <a:ext cx="5428636" cy="707886"/>
              </a:xfrm>
              <a:prstGeom prst="rect">
                <a:avLst/>
              </a:prstGeom>
              <a:blipFill>
                <a:blip r:embed="rId12"/>
                <a:stretch>
                  <a:fillRect l="-1122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5783580" y="2366010"/>
            <a:ext cx="605790" cy="285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77515" y="4096286"/>
            <a:ext cx="8600035" cy="478889"/>
            <a:chOff x="2277515" y="4096286"/>
            <a:chExt cx="8600035" cy="478889"/>
          </a:xfrm>
        </p:grpSpPr>
        <p:grpSp>
          <p:nvGrpSpPr>
            <p:cNvPr id="24" name="Group 23"/>
            <p:cNvGrpSpPr/>
            <p:nvPr/>
          </p:nvGrpSpPr>
          <p:grpSpPr>
            <a:xfrm>
              <a:off x="5302724" y="4320852"/>
              <a:ext cx="5574826" cy="254323"/>
              <a:chOff x="5302724" y="4320852"/>
              <a:chExt cx="5574826" cy="254323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785350" y="4495800"/>
                <a:ext cx="1092200" cy="7937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/>
              <p:cNvCxnSpPr>
                <a:endCxn id="19" idx="1"/>
              </p:cNvCxnSpPr>
              <p:nvPr/>
            </p:nvCxnSpPr>
            <p:spPr>
              <a:xfrm>
                <a:off x="5302724" y="4320852"/>
                <a:ext cx="4482626" cy="21463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/>
                <p:cNvSpPr/>
                <p:nvPr/>
              </p:nvSpPr>
              <p:spPr>
                <a:xfrm>
                  <a:off x="2277515" y="4096286"/>
                  <a:ext cx="3021918" cy="472630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𝑨𝑻𝑻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𝑹𝑨</m:t>
                            </m:r>
                          </m:sup>
                        </m:s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𝟏𝟗𝟔𝟔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𝟏𝟗𝟔𝟗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7515" y="4096286"/>
                  <a:ext cx="3021918" cy="472630"/>
                </a:xfrm>
                <a:prstGeom prst="rect">
                  <a:avLst/>
                </a:prstGeom>
                <a:blipFill>
                  <a:blip r:embed="rId13"/>
                  <a:stretch>
                    <a:fillRect t="-2532" b="-17722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317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1543546"/>
            <a:ext cx="7063936" cy="982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latin typeface="+mj-lt"/>
              </a:rPr>
              <a:t>Aggregating CS estimates</a:t>
            </a:r>
            <a:endParaRPr lang="en-US" sz="4800" b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18160" y="2536728"/>
            <a:ext cx="4686300" cy="2380174"/>
            <a:chOff x="518160" y="2536728"/>
            <a:chExt cx="4686300" cy="23801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18160" y="3609878"/>
                  <a:ext cx="4686300" cy="13070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800" dirty="0" smtClean="0"/>
                    <a:t> weights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𝐴𝑇𝑇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800" dirty="0" smtClean="0"/>
                    <a:t> across cohorts according to number of treated units 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" y="3609878"/>
                  <a:ext cx="4686300" cy="1307024"/>
                </a:xfrm>
                <a:prstGeom prst="rect">
                  <a:avLst/>
                </a:prstGeom>
                <a:blipFill>
                  <a:blip r:embed="rId3"/>
                  <a:stretch>
                    <a:fillRect l="-4551" t="-7442" b="-15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>
              <a:off x="1188720" y="2536728"/>
              <a:ext cx="11430" cy="960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12" y="2126228"/>
            <a:ext cx="53625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1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" y="2616696"/>
            <a:ext cx="7418070" cy="37487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1543546"/>
            <a:ext cx="7063936" cy="982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Aggregating CS estimates</a:t>
            </a:r>
            <a:endParaRPr lang="en-US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205" y="2240527"/>
            <a:ext cx="5332579" cy="38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Comparing CS estimates</a:t>
            </a:r>
            <a:endParaRPr lang="en-US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178" y="1452880"/>
            <a:ext cx="7455283" cy="5391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68930" y="3829050"/>
                <a:ext cx="1537729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𝑛𝑒𝑣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30" y="3829050"/>
                <a:ext cx="1537729" cy="378630"/>
              </a:xfrm>
              <a:prstGeom prst="rect">
                <a:avLst/>
              </a:prstGeom>
              <a:blipFill>
                <a:blip r:embed="rId3"/>
                <a:stretch>
                  <a:fillRect r="-79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3449" y="5124450"/>
                <a:ext cx="1458989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𝑛𝑦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49" y="5124450"/>
                <a:ext cx="1458989" cy="378630"/>
              </a:xfrm>
              <a:prstGeom prst="rect">
                <a:avLst/>
              </a:prstGeom>
              <a:blipFill>
                <a:blip r:embed="rId4"/>
                <a:stretch>
                  <a:fillRect r="-837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8" idx="3"/>
          </p:cNvCxnSpPr>
          <p:nvPr/>
        </p:nvCxnSpPr>
        <p:spPr>
          <a:xfrm flipV="1">
            <a:off x="1992438" y="4446270"/>
            <a:ext cx="1645356" cy="867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26629" y="1905000"/>
                <a:ext cx="1461810" cy="378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𝑛𝑦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629" y="1905000"/>
                <a:ext cx="1461810" cy="378630"/>
              </a:xfrm>
              <a:prstGeom prst="rect">
                <a:avLst/>
              </a:prstGeom>
              <a:blipFill>
                <a:blip r:embed="rId5"/>
                <a:stretch>
                  <a:fillRect r="-1250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55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Other paths through the blueprint: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5" y="1825625"/>
            <a:ext cx="11268364" cy="4206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do you want to know/what can you know? 	(Parameter of Interest)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are you willing to believe?		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  (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Parallel </a:t>
            </a:r>
            <a:r>
              <a:rPr lang="en-US" sz="2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Trends for all t&lt;g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should you actually do?				(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Estimand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/Estimator)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Were your beliefs plausible?				(Internal Validity)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0050" y="2642558"/>
            <a:ext cx="10847250" cy="736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207" y="5690383"/>
            <a:ext cx="8269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Borusyak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Jaravel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Spiess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/Gardner/Wooldridge: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 relative to ALL pre-treatment periods is stronger so it buys you more</a:t>
            </a:r>
            <a:endParaRPr 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2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Other paths through the blueprint: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5" y="1825625"/>
            <a:ext cx="11268364" cy="4206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do you want to know/what can you know? 	(Parameter of Interest)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are you willing to believe?		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  (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Parallel </a:t>
            </a:r>
            <a:r>
              <a:rPr lang="en-US" sz="2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Trends for all t&lt;g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should you actually do?			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(regression</a:t>
            </a:r>
            <a:r>
              <a:rPr lang="en-US" sz="2600" dirty="0" smtClean="0">
                <a:sym typeface="Wingdings" panose="05000000000000000000" pitchFamily="2" charset="2"/>
              </a:rPr>
              <a:t>/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imputation)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Were your beliefs plausible?				(Internal Validity)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6545" y="3560762"/>
            <a:ext cx="10847250" cy="736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207" y="5690383"/>
            <a:ext cx="10509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Borusyak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Jaravel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Spiess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/Gardner/Wooldridge (</a:t>
            </a:r>
            <a:r>
              <a:rPr lang="en-US" sz="2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did_imputation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to mean pre-treatment outcome, not just g. </a:t>
            </a:r>
            <a:r>
              <a:rPr lang="en-U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efficient (Harmon 2022).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94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Other paths through the blueprint: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5" y="1825625"/>
            <a:ext cx="11268364" cy="4206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do you want to know/what can you know? 	(Parameter of Interest)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are you willing to believe?			(</a:t>
            </a:r>
            <a:r>
              <a:rPr lang="en-US" sz="2600" i="1" dirty="0">
                <a:latin typeface="Arial" panose="020B0604020202020204" pitchFamily="34" charset="0"/>
                <a:cs typeface="Arial" panose="020B0604020202020204" pitchFamily="34" charset="0"/>
              </a:rPr>
              <a:t>Parallel Trends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should you actually do?				(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Estimand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/Estimator)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Were your beliefs plausible?				(Internal Validity)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6545" y="4572000"/>
            <a:ext cx="10847250" cy="7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3300" y="5770890"/>
            <a:ext cx="4517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the answer is no?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Other paths through the blueprint: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5" y="1825625"/>
            <a:ext cx="11268364" cy="4206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do you want to know/what can you know? 	(Parameter of Interest)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are you willing to believe?		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   (</a:t>
            </a:r>
            <a:r>
              <a:rPr lang="en-US" sz="2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Need a new assumption!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should you actually do?				(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Estimand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/Estimator)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Were your beliefs plausible?				(Internal Validity)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6545" y="2603500"/>
            <a:ext cx="10847250" cy="73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43300" y="5770890"/>
            <a:ext cx="4517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the answer is no?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4" y="3283121"/>
            <a:ext cx="11541124" cy="1448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52826" y="3790950"/>
            <a:ext cx="2381250" cy="3238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285"/>
          <a:stretch/>
        </p:blipFill>
        <p:spPr>
          <a:xfrm>
            <a:off x="333830" y="302405"/>
            <a:ext cx="8316684" cy="27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Other paths through the blueprint: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5" y="1825625"/>
            <a:ext cx="11268364" cy="4206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do you want to know/what can you know? 	(Parameter of Interest)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are you willing to believe?		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(</a:t>
            </a:r>
            <a:r>
              <a:rPr lang="en-US" sz="2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bounded PT violations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should you actually do?				(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Estimand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/Estimator)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Were your beliefs plausible?				(Internal Validity)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6545" y="2603500"/>
            <a:ext cx="10847250" cy="736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700" y="5555446"/>
            <a:ext cx="86451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Rambachan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and Roth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honestdid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PT doesn’t hold, but PT doesn’t fail too badly?</a:t>
            </a:r>
            <a:endParaRPr 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50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Other paths through the blueprint: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5" y="1825625"/>
            <a:ext cx="11268364" cy="4206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do you want to know/what can you know? 	(Parameter of Interest)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are you willing to believe?		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(</a:t>
            </a:r>
            <a:r>
              <a:rPr lang="en-US" sz="2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bounded PT violations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What should you actually do?				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(inference on a set)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Were your beliefs plausible?				(Internal Validity)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6545" y="3560762"/>
            <a:ext cx="10847250" cy="736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545" y="5555445"/>
            <a:ext cx="98562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Rambachan</a:t>
            </a: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and Roth</a:t>
            </a:r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C.I.s around a </a:t>
            </a:r>
            <a:r>
              <a:rPr lang="en-US" sz="2400" i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identified ATTs, given some PT violation</a:t>
            </a:r>
            <a:endParaRPr lang="en-US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22486" y="4597400"/>
            <a:ext cx="4331314" cy="1118632"/>
            <a:chOff x="7022486" y="4597400"/>
            <a:chExt cx="4331314" cy="1118632"/>
          </a:xfrm>
        </p:grpSpPr>
        <p:sp>
          <p:nvSpPr>
            <p:cNvPr id="5" name="Oval 4"/>
            <p:cNvSpPr/>
            <p:nvPr/>
          </p:nvSpPr>
          <p:spPr>
            <a:xfrm>
              <a:off x="7874000" y="4597400"/>
              <a:ext cx="2984500" cy="749300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22486" y="5346700"/>
              <a:ext cx="433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More plausible than PT b/c PT is nested!</a:t>
              </a:r>
              <a:endPara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60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Bounding under PT violations</a:t>
            </a:r>
            <a:endParaRPr lang="en-US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540687"/>
            <a:ext cx="7329487" cy="531731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14700" y="4614333"/>
            <a:ext cx="6328833" cy="814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9664057" y="4601470"/>
            <a:ext cx="2085514" cy="646331"/>
            <a:chOff x="9664057" y="4601470"/>
            <a:chExt cx="2085514" cy="646331"/>
          </a:xfrm>
        </p:grpSpPr>
        <p:sp>
          <p:nvSpPr>
            <p:cNvPr id="10" name="Right Brace 9"/>
            <p:cNvSpPr/>
            <p:nvPr/>
          </p:nvSpPr>
          <p:spPr>
            <a:xfrm>
              <a:off x="9664057" y="4614333"/>
              <a:ext cx="91440" cy="62060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72134" y="4601470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Bias if pre-trend </a:t>
              </a:r>
            </a:p>
            <a:p>
              <a:r>
                <a:rPr lang="en-US" dirty="0" smtClean="0"/>
                <a:t>continued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718244" y="2826478"/>
            <a:ext cx="2086864" cy="685800"/>
            <a:chOff x="9718244" y="2826478"/>
            <a:chExt cx="2086864" cy="685800"/>
          </a:xfrm>
        </p:grpSpPr>
        <p:sp>
          <p:nvSpPr>
            <p:cNvPr id="14" name="TextBox 13"/>
            <p:cNvSpPr txBox="1"/>
            <p:nvPr/>
          </p:nvSpPr>
          <p:spPr>
            <a:xfrm>
              <a:off x="9812255" y="2851879"/>
              <a:ext cx="1992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Linearly adjusted </a:t>
              </a:r>
            </a:p>
            <a:p>
              <a:r>
                <a:rPr lang="en-US" dirty="0" smtClean="0"/>
                <a:t>estimate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9718244" y="2826478"/>
              <a:ext cx="0" cy="68580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453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Bounding under PT violations</a:t>
            </a:r>
            <a:endParaRPr lang="en-US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540687"/>
            <a:ext cx="7329487" cy="531731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732867" y="3974935"/>
            <a:ext cx="4859866" cy="1260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9664057" y="3987798"/>
            <a:ext cx="2055503" cy="1247142"/>
            <a:chOff x="9664057" y="4614333"/>
            <a:chExt cx="2055503" cy="1247142"/>
          </a:xfrm>
        </p:grpSpPr>
        <p:sp>
          <p:nvSpPr>
            <p:cNvPr id="10" name="Right Brace 9"/>
            <p:cNvSpPr/>
            <p:nvPr/>
          </p:nvSpPr>
          <p:spPr>
            <a:xfrm>
              <a:off x="9664057" y="4614333"/>
              <a:ext cx="54187" cy="124714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42123" y="4877413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Bias if pre-trend </a:t>
              </a:r>
            </a:p>
            <a:p>
              <a:r>
                <a:rPr lang="en-US" dirty="0" smtClean="0"/>
                <a:t>doubled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691150" y="2826478"/>
            <a:ext cx="2086117" cy="1305255"/>
            <a:chOff x="9691150" y="2826478"/>
            <a:chExt cx="2086117" cy="1305255"/>
          </a:xfrm>
        </p:grpSpPr>
        <p:sp>
          <p:nvSpPr>
            <p:cNvPr id="14" name="TextBox 13"/>
            <p:cNvSpPr txBox="1"/>
            <p:nvPr/>
          </p:nvSpPr>
          <p:spPr>
            <a:xfrm>
              <a:off x="9784414" y="3155939"/>
              <a:ext cx="1992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Linearly adjusted </a:t>
              </a:r>
            </a:p>
            <a:p>
              <a:r>
                <a:rPr lang="en-US" dirty="0" smtClean="0"/>
                <a:t>estimate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9691150" y="2826478"/>
              <a:ext cx="0" cy="130525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69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Bounding under PT violations</a:t>
            </a:r>
            <a:endParaRPr lang="en-US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540687"/>
            <a:ext cx="7329487" cy="531731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711700" y="4921250"/>
            <a:ext cx="4931833" cy="313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9664057" y="4755986"/>
            <a:ext cx="2085136" cy="646331"/>
            <a:chOff x="9664057" y="4755986"/>
            <a:chExt cx="2085136" cy="646331"/>
          </a:xfrm>
        </p:grpSpPr>
        <p:sp>
          <p:nvSpPr>
            <p:cNvPr id="10" name="Right Brace 9"/>
            <p:cNvSpPr/>
            <p:nvPr/>
          </p:nvSpPr>
          <p:spPr>
            <a:xfrm>
              <a:off x="9664057" y="4921250"/>
              <a:ext cx="89543" cy="31369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71756" y="4755986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Bias if pre-trend </a:t>
              </a:r>
            </a:p>
            <a:p>
              <a:r>
                <a:rPr lang="en-US" dirty="0" smtClean="0"/>
                <a:t>halved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708828" y="2653972"/>
            <a:ext cx="2098072" cy="646331"/>
            <a:chOff x="9708828" y="2653972"/>
            <a:chExt cx="2098072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9814047" y="2653972"/>
              <a:ext cx="19928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Linearly adjusted </a:t>
              </a:r>
            </a:p>
            <a:p>
              <a:r>
                <a:rPr lang="en-US" dirty="0" smtClean="0"/>
                <a:t>estimate</a:t>
              </a:r>
              <a:endParaRPr lang="en-US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9708828" y="2826478"/>
              <a:ext cx="0" cy="34856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42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Bounding under PT violations</a:t>
            </a:r>
            <a:endParaRPr lang="en-US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540687"/>
            <a:ext cx="7329487" cy="53173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9694334" y="3736940"/>
            <a:ext cx="330199" cy="403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706929" y="3488267"/>
            <a:ext cx="317604" cy="124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723860" y="3200395"/>
            <a:ext cx="300673" cy="287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93867" y="3344331"/>
            <a:ext cx="188384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Limits: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d hoc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linear violations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 inference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70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Bounding under PT violations</a:t>
            </a:r>
            <a:endParaRPr lang="en-US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1540687"/>
            <a:ext cx="7329487" cy="5317313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9770533" y="2133600"/>
            <a:ext cx="84667" cy="34205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929842" y="2717801"/>
            <a:ext cx="232416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Rambachan</a:t>
            </a:r>
            <a:r>
              <a:rPr lang="en-US" dirty="0" smtClean="0"/>
              <a:t> &amp; Roth:</a:t>
            </a:r>
          </a:p>
          <a:p>
            <a:endParaRPr lang="en-US" dirty="0"/>
          </a:p>
          <a:p>
            <a:r>
              <a:rPr lang="en-US" sz="1600" i="1" dirty="0" smtClean="0"/>
              <a:t>Confidence interval</a:t>
            </a:r>
          </a:p>
          <a:p>
            <a:r>
              <a:rPr lang="en-US" sz="1600" dirty="0" smtClean="0"/>
              <a:t>around an </a:t>
            </a:r>
            <a:r>
              <a:rPr lang="en-US" sz="1600" i="1" dirty="0" smtClean="0"/>
              <a:t>identified </a:t>
            </a:r>
          </a:p>
          <a:p>
            <a:r>
              <a:rPr lang="en-US" sz="1600" i="1" dirty="0" smtClean="0"/>
              <a:t>set</a:t>
            </a:r>
            <a:r>
              <a:rPr lang="en-US" sz="1600" dirty="0" smtClean="0"/>
              <a:t> under PT violations </a:t>
            </a:r>
          </a:p>
          <a:p>
            <a:r>
              <a:rPr lang="en-US" sz="1600" dirty="0" smtClean="0"/>
              <a:t>that </a:t>
            </a:r>
            <a:r>
              <a:rPr lang="en-US" sz="1600" i="1" dirty="0" smtClean="0"/>
              <a:t>get worse </a:t>
            </a:r>
            <a:r>
              <a:rPr lang="en-US" sz="1600" dirty="0" smtClean="0"/>
              <a:t>by m </a:t>
            </a:r>
          </a:p>
          <a:p>
            <a:r>
              <a:rPr lang="en-US" sz="1600" dirty="0" smtClean="0"/>
              <a:t>each year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8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to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blueprint: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6" y="1825625"/>
            <a:ext cx="7997494" cy="4750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 you want to know/what can you know?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you willing to believe?	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should you actually do?			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Were your beliefs plausible?			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did you learn?			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630883" y="2078451"/>
            <a:ext cx="26314" cy="395362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65346" y="2769797"/>
            <a:ext cx="309442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you go this direction, many questions start clear and remain clear,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even when the design gets more complex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 you assume?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you doing?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evidence is there that your approach is good?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74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 to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blueprint: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6" y="1825625"/>
            <a:ext cx="7997494" cy="4750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 you want to know/what can you know?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you willing to believe?	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should you actually do?			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Were your beliefs plausible?			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did you learn?			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072" y="3803904"/>
            <a:ext cx="5193792" cy="649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44040" y="2744968"/>
            <a:ext cx="26243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start with a familiar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estimator: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sometimes don’t get what you want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Sometimes you don’t get anything causal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Unless you have extra assumptions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7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Thank you!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Questions? </a:t>
            </a:r>
          </a:p>
          <a:p>
            <a:pPr marL="0" indent="0" algn="ctr">
              <a:buNone/>
            </a:pPr>
            <a:r>
              <a:rPr lang="en-US" dirty="0" smtClean="0"/>
              <a:t>Email me at andrew@goodman-bacon.com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0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4" y="3283121"/>
            <a:ext cx="11541124" cy="1448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52826" y="3790950"/>
            <a:ext cx="2381250" cy="3238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1285"/>
          <a:stretch/>
        </p:blipFill>
        <p:spPr>
          <a:xfrm>
            <a:off x="333830" y="302405"/>
            <a:ext cx="8316684" cy="27746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38312" y="3752820"/>
            <a:ext cx="2377440" cy="400110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caused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0578" y="4769349"/>
                <a:ext cx="1182273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Most </a:t>
                </a:r>
                <a:r>
                  <a:rPr lang="en-US" sz="3200" u="sng" dirty="0" err="1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</a:t>
                </a:r>
                <a:r>
                  <a:rPr lang="en-US" sz="3200" u="sng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targets the ATT:</a:t>
                </a:r>
              </a:p>
              <a:p>
                <a:r>
                  <a:rPr lang="en-US" sz="32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Average </a:t>
                </a:r>
                <a:r>
                  <a:rPr lang="en-US" sz="32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Treatment </a:t>
                </a:r>
                <a:r>
                  <a:rPr lang="en-US" sz="32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Effect </a:t>
                </a:r>
                <a:r>
                  <a:rPr lang="en-US" sz="32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the </a:t>
                </a:r>
                <a:r>
                  <a:rPr lang="en-US" sz="32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Treated</a:t>
                </a:r>
              </a:p>
              <a:p>
                <a:endParaRPr lang="en-US" sz="24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𝒊𝒕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32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𝒊𝒕</m:t>
                          </m:r>
                        </m:sub>
                      </m:sSub>
                      <m:d>
                        <m:dPr>
                          <m:ctrlP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3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78" y="4769349"/>
                <a:ext cx="11822736" cy="1938992"/>
              </a:xfrm>
              <a:prstGeom prst="rect">
                <a:avLst/>
              </a:prstGeom>
              <a:blipFill>
                <a:blip r:embed="rId5"/>
                <a:stretch>
                  <a:fillRect l="-1341" t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958805" y="4385158"/>
            <a:ext cx="3233195" cy="2308324"/>
            <a:chOff x="9245599" y="4385158"/>
            <a:chExt cx="2946401" cy="2308324"/>
          </a:xfrm>
        </p:grpSpPr>
        <p:sp>
          <p:nvSpPr>
            <p:cNvPr id="3" name="Right Brace 2"/>
            <p:cNvSpPr/>
            <p:nvPr/>
          </p:nvSpPr>
          <p:spPr>
            <a:xfrm>
              <a:off x="9245599" y="4937265"/>
              <a:ext cx="319315" cy="164011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897216" y="4385158"/>
              <a:ext cx="2294784" cy="2308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This is a (constrained) </a:t>
              </a:r>
              <a:r>
                <a:rPr lang="en-US" sz="1600" b="1" dirty="0" smtClean="0">
                  <a:solidFill>
                    <a:srgbClr val="FF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choice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ATE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(RCT or strong assumptions)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Distributional effects 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(data requirements)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Dynamic effects 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(&gt;2 time periods)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61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Identifying ACRT</a:t>
            </a:r>
            <a:endParaRPr lang="en-US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1517754" y="1867454"/>
            <a:ext cx="5943600" cy="4220841"/>
            <a:chOff x="1303223" y="1406278"/>
            <a:chExt cx="5943600" cy="4220841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430166" y="4773038"/>
            <a:ext cx="2352637" cy="1309740"/>
            <a:chOff x="1918308" y="4773038"/>
            <a:chExt cx="2352637" cy="1309740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4269271" y="4930634"/>
              <a:ext cx="0" cy="1152144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 flipV="1">
              <a:off x="3653725" y="4304189"/>
              <a:ext cx="0" cy="123444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382874" y="2514664"/>
            <a:ext cx="4789354" cy="3577627"/>
            <a:chOff x="1871016" y="2514664"/>
            <a:chExt cx="4789354" cy="3577627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6660370" y="2663291"/>
              <a:ext cx="0" cy="34290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V="1">
              <a:off x="4846193" y="850380"/>
              <a:ext cx="0" cy="361188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/>
          <p:nvPr/>
        </p:nvSpPr>
        <p:spPr>
          <a:xfrm>
            <a:off x="2722615" y="4893188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118271" y="2617861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/>
          <p:cNvCxnSpPr>
            <a:stCxn id="60" idx="7"/>
            <a:endCxn id="61" idx="2"/>
          </p:cNvCxnSpPr>
          <p:nvPr/>
        </p:nvCxnSpPr>
        <p:spPr>
          <a:xfrm flipV="1">
            <a:off x="2800664" y="2663291"/>
            <a:ext cx="2317607" cy="22432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905682" y="2632423"/>
            <a:ext cx="3239806" cy="1194712"/>
            <a:chOff x="1905682" y="2632423"/>
            <a:chExt cx="3239806" cy="1194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905682" y="3095827"/>
                  <a:ext cx="11144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𝑨𝑪𝑹𝑻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682" y="3095827"/>
                  <a:ext cx="1114408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>
              <a:cxnSpLocks/>
            </p:cNvCxnSpPr>
            <p:nvPr/>
          </p:nvCxnSpPr>
          <p:spPr>
            <a:xfrm flipV="1">
              <a:off x="2778382" y="2632423"/>
              <a:ext cx="2367106" cy="11947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3063745" y="3502379"/>
              <a:ext cx="338328" cy="170697"/>
              <a:chOff x="4551890" y="3072072"/>
              <a:chExt cx="338328" cy="170697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4555067" y="3072072"/>
                <a:ext cx="0" cy="17069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6200000" flipV="1">
                <a:off x="4721054" y="2907331"/>
                <a:ext cx="0" cy="3383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460322" y="2192156"/>
            <a:ext cx="9781217" cy="8336819"/>
            <a:chOff x="1460322" y="2192156"/>
            <a:chExt cx="9781217" cy="8336819"/>
          </a:xfrm>
        </p:grpSpPr>
        <p:sp>
          <p:nvSpPr>
            <p:cNvPr id="57" name="Arc 56"/>
            <p:cNvSpPr/>
            <p:nvPr/>
          </p:nvSpPr>
          <p:spPr>
            <a:xfrm flipH="1">
              <a:off x="1460322" y="4159878"/>
              <a:ext cx="9653365" cy="4737697"/>
            </a:xfrm>
            <a:prstGeom prst="arc">
              <a:avLst>
                <a:gd name="adj1" fmla="val 16200000"/>
                <a:gd name="adj2" fmla="val 2127306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Arc 57"/>
            <p:cNvSpPr/>
            <p:nvPr/>
          </p:nvSpPr>
          <p:spPr>
            <a:xfrm flipH="1">
              <a:off x="1522755" y="2521323"/>
              <a:ext cx="9718784" cy="8007652"/>
            </a:xfrm>
            <a:prstGeom prst="arc">
              <a:avLst>
                <a:gd name="adj1" fmla="val 16199999"/>
                <a:gd name="adj2" fmla="val 2127306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935203" y="2192156"/>
                  <a:ext cx="2988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203" y="2192156"/>
                  <a:ext cx="298851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964201" y="3827135"/>
                  <a:ext cx="30789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201" y="3827135"/>
                  <a:ext cx="3078920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407662" y="3645425"/>
            <a:ext cx="2373467" cy="2420408"/>
            <a:chOff x="407662" y="3645425"/>
            <a:chExt cx="2373467" cy="2420408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2781129" y="3827135"/>
              <a:ext cx="0" cy="22386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V="1">
              <a:off x="2161165" y="3218664"/>
              <a:ext cx="0" cy="123444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07662" y="3645425"/>
                  <a:ext cx="9744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62" y="3645425"/>
                  <a:ext cx="97443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ight Brace 5"/>
          <p:cNvSpPr/>
          <p:nvPr/>
        </p:nvSpPr>
        <p:spPr>
          <a:xfrm>
            <a:off x="1608043" y="2767420"/>
            <a:ext cx="233416" cy="1013850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26205" y="3874500"/>
            <a:ext cx="1009283" cy="1013850"/>
            <a:chOff x="1626205" y="3874500"/>
            <a:chExt cx="1009283" cy="1013850"/>
          </a:xfrm>
        </p:grpSpPr>
        <p:sp>
          <p:nvSpPr>
            <p:cNvPr id="46" name="Right Brace 45"/>
            <p:cNvSpPr/>
            <p:nvPr/>
          </p:nvSpPr>
          <p:spPr>
            <a:xfrm>
              <a:off x="1626205" y="3874500"/>
              <a:ext cx="233416" cy="101385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89157" y="4193535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bias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70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Identifying ACRT</a:t>
            </a:r>
            <a:endParaRPr lang="en-US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1517754" y="1867454"/>
            <a:ext cx="5943600" cy="4220841"/>
            <a:chOff x="1303223" y="1406278"/>
            <a:chExt cx="5943600" cy="4220841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1317997" y="1406278"/>
              <a:ext cx="0" cy="42062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 flipV="1">
              <a:off x="4275023" y="2655319"/>
              <a:ext cx="0" cy="5943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03" y="1545076"/>
                <a:ext cx="1239762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786" y="5937715"/>
                <a:ext cx="334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886" y="6227435"/>
                <a:ext cx="67191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430166" y="4773038"/>
            <a:ext cx="2352637" cy="1309740"/>
            <a:chOff x="1918308" y="4773038"/>
            <a:chExt cx="2352637" cy="1309740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4269271" y="4930634"/>
              <a:ext cx="0" cy="1152144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6200000" flipV="1">
              <a:off x="3653725" y="4304189"/>
              <a:ext cx="0" cy="123444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308" y="4773038"/>
                  <a:ext cx="995785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382874" y="2514664"/>
            <a:ext cx="4789354" cy="3577627"/>
            <a:chOff x="1871016" y="2514664"/>
            <a:chExt cx="4789354" cy="3577627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6660370" y="2663291"/>
              <a:ext cx="0" cy="342900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V="1">
              <a:off x="4846193" y="850380"/>
              <a:ext cx="0" cy="361188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1016" y="2514664"/>
                  <a:ext cx="989373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395" y="6227434"/>
                <a:ext cx="66832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/>
          <p:cNvSpPr/>
          <p:nvPr/>
        </p:nvSpPr>
        <p:spPr>
          <a:xfrm>
            <a:off x="2722615" y="4893188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5118271" y="2617861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/>
          <p:cNvCxnSpPr>
            <a:stCxn id="60" idx="7"/>
            <a:endCxn id="61" idx="2"/>
          </p:cNvCxnSpPr>
          <p:nvPr/>
        </p:nvCxnSpPr>
        <p:spPr>
          <a:xfrm flipV="1">
            <a:off x="2800664" y="2663291"/>
            <a:ext cx="2317607" cy="22432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905682" y="2632423"/>
            <a:ext cx="3239806" cy="1194712"/>
            <a:chOff x="1905682" y="2632423"/>
            <a:chExt cx="3239806" cy="1194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905682" y="3095827"/>
                  <a:ext cx="11144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𝑨𝑪𝑹𝑻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sz="1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682" y="3095827"/>
                  <a:ext cx="1114408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/>
            <p:cNvCxnSpPr>
              <a:cxnSpLocks/>
            </p:cNvCxnSpPr>
            <p:nvPr/>
          </p:nvCxnSpPr>
          <p:spPr>
            <a:xfrm flipV="1">
              <a:off x="2778382" y="2632423"/>
              <a:ext cx="2367106" cy="119471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3063745" y="3502379"/>
              <a:ext cx="338328" cy="170697"/>
              <a:chOff x="4551890" y="3072072"/>
              <a:chExt cx="338328" cy="170697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4555067" y="3072072"/>
                <a:ext cx="0" cy="17069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16200000" flipV="1">
                <a:off x="4721054" y="2907331"/>
                <a:ext cx="0" cy="33832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1460322" y="2192156"/>
            <a:ext cx="9781217" cy="8336819"/>
            <a:chOff x="1460322" y="2192156"/>
            <a:chExt cx="9781217" cy="8336819"/>
          </a:xfrm>
        </p:grpSpPr>
        <p:sp>
          <p:nvSpPr>
            <p:cNvPr id="57" name="Arc 56"/>
            <p:cNvSpPr/>
            <p:nvPr/>
          </p:nvSpPr>
          <p:spPr>
            <a:xfrm flipH="1">
              <a:off x="1460322" y="4159878"/>
              <a:ext cx="9653365" cy="4737697"/>
            </a:xfrm>
            <a:prstGeom prst="arc">
              <a:avLst>
                <a:gd name="adj1" fmla="val 16200000"/>
                <a:gd name="adj2" fmla="val 2127306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Arc 57"/>
            <p:cNvSpPr/>
            <p:nvPr/>
          </p:nvSpPr>
          <p:spPr>
            <a:xfrm flipH="1">
              <a:off x="1522755" y="2521323"/>
              <a:ext cx="9718784" cy="8007652"/>
            </a:xfrm>
            <a:prstGeom prst="arc">
              <a:avLst>
                <a:gd name="adj1" fmla="val 16199999"/>
                <a:gd name="adj2" fmla="val 21273065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935203" y="2192156"/>
                  <a:ext cx="2988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203" y="2192156"/>
                  <a:ext cx="2988510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964201" y="3827135"/>
                  <a:ext cx="30789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201" y="3827135"/>
                  <a:ext cx="3078920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/>
          <p:cNvGrpSpPr/>
          <p:nvPr/>
        </p:nvGrpSpPr>
        <p:grpSpPr>
          <a:xfrm>
            <a:off x="407662" y="3645425"/>
            <a:ext cx="2373467" cy="2420408"/>
            <a:chOff x="407662" y="3645425"/>
            <a:chExt cx="2373467" cy="2420408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2781129" y="3827135"/>
              <a:ext cx="0" cy="22386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V="1">
              <a:off x="2161165" y="3218664"/>
              <a:ext cx="0" cy="1234440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07662" y="3645425"/>
                  <a:ext cx="97443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𝐴𝑇𝑇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662" y="3645425"/>
                  <a:ext cx="97443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ight Brace 5"/>
          <p:cNvSpPr/>
          <p:nvPr/>
        </p:nvSpPr>
        <p:spPr>
          <a:xfrm>
            <a:off x="1608043" y="2767420"/>
            <a:ext cx="233416" cy="1013850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26205" y="3874500"/>
            <a:ext cx="1009283" cy="1013850"/>
            <a:chOff x="1626205" y="3874500"/>
            <a:chExt cx="1009283" cy="1013850"/>
          </a:xfrm>
        </p:grpSpPr>
        <p:sp>
          <p:nvSpPr>
            <p:cNvPr id="46" name="Right Brace 45"/>
            <p:cNvSpPr/>
            <p:nvPr/>
          </p:nvSpPr>
          <p:spPr>
            <a:xfrm>
              <a:off x="1626205" y="3874500"/>
              <a:ext cx="233416" cy="1013850"/>
            </a:xfrm>
            <a:prstGeom prst="righ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89157" y="4193535"/>
              <a:ext cx="6463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bias</a:t>
              </a:r>
              <a:endPara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Oval 46"/>
          <p:cNvSpPr/>
          <p:nvPr/>
        </p:nvSpPr>
        <p:spPr>
          <a:xfrm>
            <a:off x="2745161" y="3795719"/>
            <a:ext cx="91440" cy="9085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836601" y="3080438"/>
            <a:ext cx="6785562" cy="760711"/>
            <a:chOff x="2836601" y="3080438"/>
            <a:chExt cx="6785562" cy="760711"/>
          </a:xfrm>
        </p:grpSpPr>
        <p:sp>
          <p:nvSpPr>
            <p:cNvPr id="9" name="TextBox 8"/>
            <p:cNvSpPr txBox="1"/>
            <p:nvPr/>
          </p:nvSpPr>
          <p:spPr>
            <a:xfrm>
              <a:off x="6082411" y="3080438"/>
              <a:ext cx="35397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is the counterfactual we need</a:t>
              </a:r>
              <a:endPara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9" idx="1"/>
              <a:endCxn id="47" idx="6"/>
            </p:cNvCxnSpPr>
            <p:nvPr/>
          </p:nvCxnSpPr>
          <p:spPr>
            <a:xfrm flipH="1">
              <a:off x="2836601" y="3249715"/>
              <a:ext cx="3245810" cy="59143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800664" y="4970741"/>
            <a:ext cx="8521232" cy="688374"/>
            <a:chOff x="2788839" y="3856039"/>
            <a:chExt cx="8521232" cy="688374"/>
          </a:xfrm>
        </p:grpSpPr>
        <p:sp>
          <p:nvSpPr>
            <p:cNvPr id="53" name="TextBox 52"/>
            <p:cNvSpPr txBox="1"/>
            <p:nvPr/>
          </p:nvSpPr>
          <p:spPr>
            <a:xfrm>
              <a:off x="6077548" y="4205859"/>
              <a:ext cx="52325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But this is the one we get from the lower-dose units</a:t>
              </a:r>
              <a:endPara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4" name="Straight Arrow Connector 53"/>
            <p:cNvCxnSpPr>
              <a:stCxn id="53" idx="1"/>
              <a:endCxn id="60" idx="5"/>
            </p:cNvCxnSpPr>
            <p:nvPr/>
          </p:nvCxnSpPr>
          <p:spPr>
            <a:xfrm flipH="1" flipV="1">
              <a:off x="2788839" y="3856039"/>
              <a:ext cx="3288709" cy="51909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359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4" y="3283121"/>
            <a:ext cx="11541124" cy="1448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52826" y="3790950"/>
            <a:ext cx="2381250" cy="3238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1285"/>
          <a:stretch/>
        </p:blipFill>
        <p:spPr>
          <a:xfrm>
            <a:off x="333830" y="302405"/>
            <a:ext cx="8316684" cy="27746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38312" y="3752820"/>
            <a:ext cx="2377440" cy="400110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caused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0578" y="4769349"/>
                <a:ext cx="1182273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Most </a:t>
                </a:r>
                <a:r>
                  <a:rPr lang="en-US" sz="3200" u="sng" dirty="0" err="1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</a:t>
                </a:r>
                <a:r>
                  <a:rPr lang="en-US" sz="3200" u="sng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targets the ATT:</a:t>
                </a:r>
              </a:p>
              <a:p>
                <a:r>
                  <a:rPr lang="en-US" sz="32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Average </a:t>
                </a:r>
                <a:r>
                  <a:rPr lang="en-US" sz="32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Treatment </a:t>
                </a:r>
                <a:r>
                  <a:rPr lang="en-US" sz="32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Effect </a:t>
                </a:r>
                <a:r>
                  <a:rPr lang="en-US" sz="3200" b="1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 the </a:t>
                </a:r>
                <a:r>
                  <a:rPr lang="en-US" sz="3200" b="1" dirty="0" smtClean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Treated</a:t>
                </a:r>
              </a:p>
              <a:p>
                <a:endParaRPr lang="en-US" sz="2400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3200" b="1" dirty="0" smtClean="0">
                    <a:solidFill>
                      <a:srgbClr val="00B050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sz="3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3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32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]−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78" y="4769349"/>
                <a:ext cx="11822736" cy="1938992"/>
              </a:xfrm>
              <a:prstGeom prst="rect">
                <a:avLst/>
              </a:prstGeom>
              <a:blipFill>
                <a:blip r:embed="rId5"/>
                <a:stretch>
                  <a:fillRect l="-1341" t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8958805" y="4385158"/>
            <a:ext cx="3233195" cy="2308324"/>
            <a:chOff x="9245599" y="4385158"/>
            <a:chExt cx="2946401" cy="2308324"/>
          </a:xfrm>
        </p:grpSpPr>
        <p:sp>
          <p:nvSpPr>
            <p:cNvPr id="3" name="Right Brace 2"/>
            <p:cNvSpPr/>
            <p:nvPr/>
          </p:nvSpPr>
          <p:spPr>
            <a:xfrm>
              <a:off x="9245599" y="4937265"/>
              <a:ext cx="319315" cy="164011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897216" y="4385158"/>
              <a:ext cx="2294784" cy="2308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This is a (constrained) </a:t>
              </a:r>
              <a:r>
                <a:rPr lang="en-US" sz="1600" b="1" dirty="0" smtClean="0">
                  <a:solidFill>
                    <a:srgbClr val="FF33C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choice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ATE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(RCT or strong assumptions)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Distributional effects 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(data requirements)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Dynamic effects </a:t>
              </a:r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(&gt;2 time periods)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1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you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willing to believe?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90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4" y="877824"/>
            <a:ext cx="8229600" cy="59839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4677" y="147412"/>
            <a:ext cx="10515600" cy="6073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“The” parallel </a:t>
            </a:r>
            <a:r>
              <a:rPr lang="en-US" b="1" dirty="0"/>
              <a:t>t</a:t>
            </a:r>
            <a:r>
              <a:rPr lang="en-US" b="1" dirty="0" smtClean="0"/>
              <a:t>rends assumption (2x2)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Treated practices </a:t>
                </a:r>
              </a:p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𝟐𝟎𝟏𝟕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blipFill>
                <a:blip r:embed="rId4"/>
                <a:stretch>
                  <a:fillRect l="-2273" t="-4717" r="-17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Untreated practices </a:t>
                </a:r>
              </a:p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blipFill>
                <a:blip r:embed="rId5"/>
                <a:stretch>
                  <a:fillRect l="-2284" t="-4717" r="-101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705987" y="1525220"/>
            <a:ext cx="7454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Parallel Trends: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“mean untreated potential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outcomes for treated units would have changed between 2016 and 2018 in the same way as untreated outcomes actually did for untreated units”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1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4" y="877824"/>
            <a:ext cx="8229600" cy="59839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4677" y="147412"/>
            <a:ext cx="10515600" cy="6073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“The” parallel trends assumption (2x2)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Treated practices </a:t>
                </a:r>
              </a:p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𝟐𝟎𝟏𝟕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blipFill>
                <a:blip r:embed="rId4"/>
                <a:stretch>
                  <a:fillRect l="-2273" t="-4717" r="-17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06624" y="1527048"/>
                <a:ext cx="9014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Parallel Trends: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=2017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2016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=2017</m:t>
                          </m:r>
                        </m:e>
                      </m:d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2017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4" y="1527048"/>
                <a:ext cx="9014199" cy="615553"/>
              </a:xfrm>
              <a:prstGeom prst="rect">
                <a:avLst/>
              </a:prstGeom>
              <a:blipFill>
                <a:blip r:embed="rId5"/>
                <a:stretch>
                  <a:fillRect l="-541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Untreated practices </a:t>
                </a:r>
              </a:p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blipFill>
                <a:blip r:embed="rId6"/>
                <a:stretch>
                  <a:fillRect l="-2284" t="-4717" r="-101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1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4" y="877824"/>
            <a:ext cx="8229600" cy="59839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4677" y="147412"/>
            <a:ext cx="10515600" cy="6073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“The” parallel trends assumption (2x2)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Treated practices </a:t>
                </a:r>
              </a:p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𝟐𝟎𝟏𝟕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blipFill>
                <a:blip r:embed="rId4"/>
                <a:stretch>
                  <a:fillRect l="-2273" t="-4717" r="-17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06624" y="1527048"/>
                <a:ext cx="901419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Parallel Trends: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=2017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2016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accent2"/>
                              </a:solidFill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=2017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2017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4" y="1527048"/>
                <a:ext cx="9014199" cy="615553"/>
              </a:xfrm>
              <a:prstGeom prst="rect">
                <a:avLst/>
              </a:prstGeom>
              <a:blipFill>
                <a:blip r:embed="rId5"/>
                <a:stretch>
                  <a:fillRect l="-541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Untreated practices </a:t>
                </a:r>
              </a:p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blipFill>
                <a:blip r:embed="rId6"/>
                <a:stretch>
                  <a:fillRect l="-2284" t="-4717" r="-101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6829425" y="2142601"/>
            <a:ext cx="723900" cy="762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801100" y="2179184"/>
            <a:ext cx="1898904" cy="144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2819401" y="2194726"/>
            <a:ext cx="2683741" cy="1322095"/>
            <a:chOff x="2819401" y="2194726"/>
            <a:chExt cx="2683741" cy="1322095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3770926" y="1286135"/>
              <a:ext cx="244908" cy="206208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19401" y="2562714"/>
              <a:ext cx="2683741" cy="9541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PT is about pinning down this unobserved counterfactual: mean untreated post-treatment outcomes for treated units 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5956300" y="2142601"/>
            <a:ext cx="666750" cy="110859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4" y="877824"/>
            <a:ext cx="8229600" cy="59839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4677" y="147412"/>
            <a:ext cx="10515600" cy="6073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“The” parallel trends assumption (2x2)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Treated practices </a:t>
                </a:r>
              </a:p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𝟐𝟎𝟏𝟕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blipFill>
                <a:blip r:embed="rId4"/>
                <a:stretch>
                  <a:fillRect l="-2273" t="-4717" r="-17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Untreated practices </a:t>
                </a:r>
              </a:p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blipFill>
                <a:blip r:embed="rId5"/>
                <a:stretch>
                  <a:fillRect l="-2284" t="-4717" r="-101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06624" y="1527048"/>
                <a:ext cx="892443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Parallel Trends: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=2017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2016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chemeClr val="accent2"/>
                              </a:solidFill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=2017</m:t>
                          </m:r>
                        </m:e>
                      </m:d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2017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24" y="1527048"/>
                <a:ext cx="8924431" cy="615553"/>
              </a:xfrm>
              <a:prstGeom prst="rect">
                <a:avLst/>
              </a:prstGeom>
              <a:blipFill>
                <a:blip r:embed="rId6"/>
                <a:stretch>
                  <a:fillRect l="-546"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5956300" y="2142601"/>
            <a:ext cx="666750" cy="110859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715583" y="1131615"/>
            <a:ext cx="5762071" cy="2628644"/>
            <a:chOff x="5737782" y="1039055"/>
            <a:chExt cx="5762071" cy="2628644"/>
          </a:xfrm>
        </p:grpSpPr>
        <p:sp>
          <p:nvSpPr>
            <p:cNvPr id="8" name="Left Brace 7"/>
            <p:cNvSpPr/>
            <p:nvPr/>
          </p:nvSpPr>
          <p:spPr>
            <a:xfrm rot="16200000">
              <a:off x="9479971" y="245800"/>
              <a:ext cx="123081" cy="391668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5127590">
              <a:off x="6327303" y="449534"/>
              <a:ext cx="2628644" cy="3807685"/>
            </a:xfrm>
            <a:prstGeom prst="arc">
              <a:avLst>
                <a:gd name="adj1" fmla="val 16359170"/>
                <a:gd name="adj2" fmla="val 20912597"/>
              </a:avLst>
            </a:prstGeom>
            <a:ln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622158" y="2402958"/>
            <a:ext cx="5461998" cy="3025733"/>
            <a:chOff x="3622158" y="2402958"/>
            <a:chExt cx="5461998" cy="3025733"/>
          </a:xfrm>
        </p:grpSpPr>
        <p:sp>
          <p:nvSpPr>
            <p:cNvPr id="4" name="Oval 3"/>
            <p:cNvSpPr/>
            <p:nvPr/>
          </p:nvSpPr>
          <p:spPr>
            <a:xfrm>
              <a:off x="8655050" y="4013200"/>
              <a:ext cx="82550" cy="76200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3622158" y="2402958"/>
              <a:ext cx="5461998" cy="3025733"/>
            </a:xfrm>
            <a:custGeom>
              <a:avLst/>
              <a:gdLst>
                <a:gd name="connsiteX0" fmla="*/ 0 w 5461998"/>
                <a:gd name="connsiteY0" fmla="*/ 0 h 3025733"/>
                <a:gd name="connsiteX1" fmla="*/ 1304261 w 5461998"/>
                <a:gd name="connsiteY1" fmla="*/ 2324986 h 3025733"/>
                <a:gd name="connsiteX2" fmla="*/ 5046921 w 5461998"/>
                <a:gd name="connsiteY2" fmla="*/ 3005470 h 3025733"/>
                <a:gd name="connsiteX3" fmla="*/ 5202865 w 5461998"/>
                <a:gd name="connsiteY3" fmla="*/ 1722475 h 302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1998" h="3025733">
                  <a:moveTo>
                    <a:pt x="0" y="0"/>
                  </a:moveTo>
                  <a:cubicBezTo>
                    <a:pt x="231554" y="912037"/>
                    <a:pt x="463108" y="1824074"/>
                    <a:pt x="1304261" y="2324986"/>
                  </a:cubicBezTo>
                  <a:cubicBezTo>
                    <a:pt x="2145414" y="2825898"/>
                    <a:pt x="4397154" y="3105888"/>
                    <a:pt x="5046921" y="3005470"/>
                  </a:cubicBezTo>
                  <a:cubicBezTo>
                    <a:pt x="5696688" y="2905052"/>
                    <a:pt x="5449776" y="2313763"/>
                    <a:pt x="5202865" y="1722475"/>
                  </a:cubicBez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49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What is difference-in-differences?</a:t>
            </a:r>
            <a:endParaRPr lang="en-US" b="1" dirty="0">
              <a:latin typeface="+mj-lt"/>
            </a:endParaRPr>
          </a:p>
        </p:txBody>
      </p:sp>
      <p:sp>
        <p:nvSpPr>
          <p:cNvPr id="28" name="AutoShape 10" descr="Alan B. Krueger, prominent labo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0375" y="3194957"/>
            <a:ext cx="10893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 comparison of outcome changes between two periods and between two groups with different changes in treatment status.</a:t>
            </a:r>
            <a:endParaRPr lang="en-US" sz="2800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86700" y="2674257"/>
            <a:ext cx="2273300" cy="1041400"/>
            <a:chOff x="5867400" y="2692400"/>
            <a:chExt cx="2273300" cy="1041400"/>
          </a:xfrm>
        </p:grpSpPr>
        <p:sp>
          <p:nvSpPr>
            <p:cNvPr id="11" name="Oval 10"/>
            <p:cNvSpPr/>
            <p:nvPr/>
          </p:nvSpPr>
          <p:spPr>
            <a:xfrm>
              <a:off x="5969000" y="3162300"/>
              <a:ext cx="2171700" cy="571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2692400"/>
              <a:ext cx="1424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1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974381" y="3661124"/>
            <a:ext cx="2686284" cy="940832"/>
            <a:chOff x="5968999" y="3162300"/>
            <a:chExt cx="2686284" cy="940832"/>
          </a:xfrm>
        </p:grpSpPr>
        <p:sp>
          <p:nvSpPr>
            <p:cNvPr id="41" name="Oval 40"/>
            <p:cNvSpPr/>
            <p:nvPr/>
          </p:nvSpPr>
          <p:spPr>
            <a:xfrm>
              <a:off x="5968999" y="3162300"/>
              <a:ext cx="2191219" cy="571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30854" y="3733800"/>
              <a:ext cx="1424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Difference 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081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should you actually do?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2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4" y="877824"/>
            <a:ext cx="8229600" cy="59839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4677" y="147412"/>
            <a:ext cx="10515600" cy="60733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2x2 </a:t>
            </a:r>
            <a:r>
              <a:rPr lang="en-US" b="1" dirty="0" err="1" smtClean="0"/>
              <a:t>DiD</a:t>
            </a:r>
            <a:r>
              <a:rPr lang="en-US" b="1" dirty="0" smtClean="0"/>
              <a:t> </a:t>
            </a:r>
            <a:r>
              <a:rPr lang="en-US" b="1" dirty="0" err="1" smtClean="0"/>
              <a:t>estimand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Treated practices </a:t>
                </a:r>
              </a:p>
              <a:p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𝟐𝟎𝟏𝟕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49" y="3934047"/>
                <a:ext cx="2146806" cy="646331"/>
              </a:xfrm>
              <a:prstGeom prst="rect">
                <a:avLst/>
              </a:prstGeom>
              <a:blipFill>
                <a:blip r:embed="rId4"/>
                <a:stretch>
                  <a:fillRect l="-2273" t="-4717" r="-17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Untreated practices </a:t>
                </a:r>
              </a:p>
              <a:p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b="1" dirty="0" smtClean="0">
                    <a:solidFill>
                      <a:srgbClr val="00206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b="1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861" y="2512828"/>
                <a:ext cx="2403222" cy="646331"/>
              </a:xfrm>
              <a:prstGeom prst="rect">
                <a:avLst/>
              </a:prstGeom>
              <a:blipFill>
                <a:blip r:embed="rId5"/>
                <a:stretch>
                  <a:fillRect l="-2284" t="-4717" r="-101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8655050" y="4013200"/>
            <a:ext cx="82550" cy="76200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>
            <a:off x="8798168" y="4030786"/>
            <a:ext cx="87923" cy="312615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063466" y="4019063"/>
                <a:ext cx="2545890" cy="377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𝑨𝑻𝑻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𝟎𝟐𝟑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466" y="4019063"/>
                <a:ext cx="2545890" cy="377604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857501" y="1717096"/>
            <a:ext cx="594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Subtract estimated counterfactual from the observed post-treatment outcomes for treated clinics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6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The 2x2 </a:t>
            </a:r>
            <a:r>
              <a:rPr lang="en-US" b="1" dirty="0" err="1" smtClean="0">
                <a:latin typeface="+mj-lt"/>
              </a:rPr>
              <a:t>DiD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estimand</a:t>
            </a:r>
            <a:r>
              <a:rPr lang="en-US" b="1" dirty="0" smtClean="0">
                <a:latin typeface="+mj-lt"/>
              </a:rPr>
              <a:t>/estimator</a:t>
            </a:r>
            <a:endParaRPr lang="en-US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16449" y="1612951"/>
                <a:ext cx="10870059" cy="5245049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+mj-lt"/>
                  </a:rPr>
                  <a:t>Define </a:t>
                </a:r>
                <a:r>
                  <a:rPr lang="en-US" b="1" dirty="0" smtClean="0">
                    <a:solidFill>
                      <a:schemeClr val="tx1"/>
                    </a:solidFill>
                    <a:latin typeface="+mj-lt"/>
                  </a:rPr>
                  <a:t>target parameter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2017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=2017</m:t>
                          </m:r>
                        </m:e>
                      </m:d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=2017</m:t>
                          </m:r>
                        </m:e>
                      </m:d>
                    </m:oMath>
                  </m:oMathPara>
                </a14:m>
                <a:endParaRPr lang="en-US" dirty="0" smtClean="0">
                  <a:latin typeface="+mj-lt"/>
                </a:endParaRPr>
              </a:p>
              <a:p>
                <a:r>
                  <a:rPr lang="en-US" b="1" dirty="0" smtClean="0">
                    <a:latin typeface="+mj-lt"/>
                  </a:rPr>
                  <a:t>Identifying assumption </a:t>
                </a:r>
                <a:r>
                  <a:rPr lang="en-US" dirty="0" smtClean="0">
                    <a:latin typeface="+mj-lt"/>
                  </a:rPr>
                  <a:t>(PT) expresses unobserved counterfactual in terms of observable population </a:t>
                </a:r>
                <a:r>
                  <a:rPr lang="en-US" dirty="0" err="1" smtClean="0">
                    <a:latin typeface="+mj-lt"/>
                  </a:rPr>
                  <a:t>objects</a:t>
                </a:r>
                <a:r>
                  <a:rPr lang="en-US" dirty="0" err="1" smtClean="0">
                    <a:latin typeface="+mj-lt"/>
                    <a:sym typeface="Wingdings" panose="05000000000000000000" pitchFamily="2" charset="2"/>
                  </a:rPr>
                  <a:t>DiD</a:t>
                </a:r>
                <a:r>
                  <a:rPr lang="en-US" dirty="0" smtClean="0">
                    <a:latin typeface="+mj-lt"/>
                    <a:sym typeface="Wingdings" panose="05000000000000000000" pitchFamily="2" charset="2"/>
                  </a:rPr>
                  <a:t> </a:t>
                </a:r>
                <a:r>
                  <a:rPr lang="en-US" b="1" dirty="0" err="1" smtClean="0">
                    <a:latin typeface="+mj-lt"/>
                    <a:sym typeface="Wingdings" panose="05000000000000000000" pitchFamily="2" charset="2"/>
                  </a:rPr>
                  <a:t>estimand</a:t>
                </a:r>
                <a:r>
                  <a:rPr lang="en-US" dirty="0" smtClean="0">
                    <a:latin typeface="+mj-lt"/>
                    <a:sym typeface="Wingdings" panose="05000000000000000000" pitchFamily="2" charset="2"/>
                  </a:rPr>
                  <a:t>:</a:t>
                </a:r>
                <a:endParaRPr lang="en-US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2018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2017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=2017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2016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accent2"/>
                                  </a:solidFill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80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=2017</m:t>
                              </m:r>
                            </m:e>
                          </m:d>
                        </m:e>
                      </m:d>
                      <m:r>
                        <a:rPr lang="en-US" sz="18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e>
                      </m:d>
                      <m:r>
                        <a:rPr lang="en-US" sz="1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2017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=∞</m:t>
                          </m:r>
                        </m:e>
                      </m:d>
                      <m:r>
                        <a:rPr lang="en-US" sz="18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r>
                  <a:rPr lang="en-US" dirty="0" smtClean="0">
                    <a:latin typeface="+mj-lt"/>
                  </a:rPr>
                  <a:t>In this case, population objects have easy sample </a:t>
                </a:r>
                <a:r>
                  <a:rPr lang="en-US" dirty="0" err="1" smtClean="0">
                    <a:latin typeface="+mj-lt"/>
                  </a:rPr>
                  <a:t>analogues</a:t>
                </a:r>
                <a:r>
                  <a:rPr lang="en-US" dirty="0" err="1" smtClean="0">
                    <a:latin typeface="+mj-lt"/>
                    <a:sym typeface="Wingdings" panose="05000000000000000000" pitchFamily="2" charset="2"/>
                  </a:rPr>
                  <a:t>DiD</a:t>
                </a:r>
                <a:r>
                  <a:rPr lang="en-US" dirty="0" smtClean="0">
                    <a:latin typeface="+mj-lt"/>
                    <a:sym typeface="Wingdings" panose="05000000000000000000" pitchFamily="2" charset="2"/>
                  </a:rPr>
                  <a:t> </a:t>
                </a:r>
                <a:r>
                  <a:rPr lang="en-US" b="1" dirty="0" smtClean="0">
                    <a:latin typeface="+mj-lt"/>
                    <a:sym typeface="Wingdings" panose="05000000000000000000" pitchFamily="2" charset="2"/>
                  </a:rPr>
                  <a:t>estimator</a:t>
                </a:r>
                <a:r>
                  <a:rPr lang="en-US" dirty="0" smtClean="0">
                    <a:latin typeface="+mj-lt"/>
                    <a:sym typeface="Wingdings" panose="05000000000000000000" pitchFamily="2" charset="2"/>
                  </a:rPr>
                  <a:t>:</a:t>
                </a: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endParaRPr lang="en-US" dirty="0" smtClean="0">
                  <a:latin typeface="+mj-lt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</a:rPr>
                            <m:t>𝑨𝑻</m:t>
                          </m:r>
                          <m:r>
                            <a:rPr lang="en-US" sz="2800" b="1" i="1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rgbClr val="45C2B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rgbClr val="45C2B1"/>
                          </a:solidFill>
                          <a:latin typeface="Cambria Math" panose="02040503050406030204" pitchFamily="18" charset="0"/>
                        </a:rPr>
                        <m:t>𝟐𝟎𝟏𝟖</m:t>
                      </m:r>
                      <m:r>
                        <a:rPr lang="en-US" sz="2800" b="1" i="1" smtClean="0">
                          <a:solidFill>
                            <a:srgbClr val="45C2B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dirty="0" smtClean="0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b="1" i="1" smtClean="0">
                                      <a:solidFill>
                                        <a:srgbClr val="45C2B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solidFill>
                                        <a:srgbClr val="45C2B1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dirty="0" smtClean="0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  <m:t>𝟐𝟎𝟏𝟖</m:t>
                              </m:r>
                            </m:sub>
                            <m:sup>
                              <m:r>
                                <a:rPr lang="en-US" sz="2800" b="1" i="1" dirty="0" smtClean="0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  <m:t>𝟐𝟎𝟏𝟕</m:t>
                              </m:r>
                            </m:sup>
                          </m:sSubSup>
                          <m:r>
                            <a:rPr lang="en-US" sz="2800" b="1" i="1" dirty="0" smtClean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dirty="0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b="1" i="1">
                                      <a:solidFill>
                                        <a:srgbClr val="45C2B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rgbClr val="45C2B1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en-US" sz="2800" b="1" i="1" dirty="0" smtClean="0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  <m:sup>
                              <m:r>
                                <a:rPr lang="en-US" sz="2800" b="1" i="1" dirty="0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  <m:t>𝟐𝟎𝟏𝟕</m:t>
                              </m:r>
                            </m:sup>
                          </m:sSubSup>
                        </m:e>
                      </m:d>
                      <m:r>
                        <a:rPr lang="en-US" sz="2800" b="1" i="1" smtClean="0">
                          <a:solidFill>
                            <a:srgbClr val="45C2B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Sup>
                        <m:sSubSupPr>
                          <m:ctrlPr>
                            <a:rPr lang="en-US" sz="2800" b="1" i="1" dirty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sz="2800" b="1" i="1" dirty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</a:rPr>
                            <m:t>𝟐𝟎𝟏𝟖</m:t>
                          </m:r>
                        </m:sub>
                        <m:sup>
                          <m:r>
                            <a:rPr lang="en-US" sz="2800" b="1" i="1" dirty="0" smtClean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800" b="1" i="1" dirty="0">
                          <a:solidFill>
                            <a:srgbClr val="45C2B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b="1" i="1" dirty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45C2B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sz="2800" b="1" i="1" dirty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</a:rPr>
                            <m:t>𝟐𝟎𝟏𝟔</m:t>
                          </m:r>
                        </m:sub>
                        <m:sup>
                          <m:r>
                            <a:rPr lang="en-US" sz="2800" b="1" i="1" dirty="0" smtClean="0">
                              <a:solidFill>
                                <a:srgbClr val="45C2B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800" b="1" i="1" smtClean="0">
                          <a:solidFill>
                            <a:srgbClr val="45C2B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solidFill>
                    <a:srgbClr val="45C2B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endParaRPr lang="en-US" sz="2400" dirty="0" smtClean="0">
                  <a:solidFill>
                    <a:srgbClr val="45C2B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>Where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e>
                        </m:acc>
                      </m:e>
                      <m:sub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p>
                    </m:sSubSup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rgbClr val="45C2B1"/>
                  </a:solidFill>
                  <a:latin typeface="+mj-lt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49" y="1612951"/>
                <a:ext cx="10870059" cy="5245049"/>
              </a:xfrm>
              <a:blipFill>
                <a:blip r:embed="rId3"/>
                <a:stretch>
                  <a:fillRect l="-729" t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31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>
                    <a:latin typeface="+mj-lt"/>
                  </a:rPr>
                  <a:t>Two ways to 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𝑨𝑻𝑻</m:t>
                        </m:r>
                      </m:e>
                    </m:acc>
                  </m:oMath>
                </a14:m>
                <a:endParaRPr lang="en-US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 t="-2395" b="-13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𝑨𝑻</m:t>
                          </m:r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</m:acc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𝟐𝟎𝟏𝟖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𝟐𝟎𝟏𝟖</m:t>
                              </m:r>
                            </m:sub>
                            <m:sup>
                              <m:r>
                                <a:rPr lang="en-US" sz="2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𝟐𝟎𝟏𝟕</m:t>
                              </m:r>
                            </m:sup>
                          </m:sSubSup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𝟐𝟎𝟏</m:t>
                              </m:r>
                              <m:r>
                                <a:rPr lang="en-US" sz="2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  <m:sup>
                              <m:r>
                                <a:rPr lang="en-US" sz="28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𝟐𝟎𝟏𝟕</m:t>
                              </m:r>
                            </m:sup>
                          </m:sSubSup>
                        </m:e>
                      </m:d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Sup>
                        <m:sSubSupPr>
                          <m:ctrlPr>
                            <a:rPr lang="en-US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𝟐𝟎𝟏𝟖</m:t>
                          </m:r>
                        </m:sub>
                        <m:sup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8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</m:acc>
                        </m:e>
                        <m:sub>
                          <m:r>
                            <a:rPr lang="en-US" sz="28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𝟐𝟎𝟏𝟔</m:t>
                          </m:r>
                        </m:sub>
                        <m:sup>
                          <m:r>
                            <a:rPr lang="en-US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457200" indent="-457200">
                  <a:buAutoNum type="arabicPeriod"/>
                </a:pP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By hand: easy, clear, forces you to look at the data, but no standard errors.</a:t>
                </a:r>
              </a:p>
              <a:p>
                <a:pPr marL="457200" indent="-457200">
                  <a:buAutoNum type="arabicPeriod"/>
                </a:pPr>
                <a:endParaRPr lang="en-US" sz="2400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457200" indent="-457200">
                  <a:buAutoNum type="arabicPeriod"/>
                </a:pP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With OLS: also easy, regression standard errors, but maybe too easy?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=2017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=2018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=2017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×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=2018</m:t>
                        </m:r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𝑢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𝑖𝑡</m:t>
                        </m:r>
                      </m:sub>
                    </m:sSub>
                  </m:oMath>
                </a14:m>
                <a:endParaRPr lang="en-US" sz="24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2018</m:t>
                              </m:r>
                            </m:sub>
                            <m:sup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2017</m:t>
                              </m:r>
                            </m:sup>
                          </m:sSubSup>
                          <m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2016</m:t>
                              </m:r>
                            </m:sub>
                            <m:sup>
                              <m:r>
                                <a:rPr lang="en-US" sz="24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2017</m:t>
                              </m:r>
                            </m:sup>
                          </m:sSubSup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2018</m:t>
                          </m:r>
                        </m:sub>
                        <m:sup>
                          <m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2016</m:t>
                          </m:r>
                        </m:sub>
                        <m:sup>
                          <m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endParaRPr lang="en-US" sz="24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  <a:blipFill>
                <a:blip r:embed="rId4"/>
                <a:stretch>
                  <a:fillRect l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1444645" y="4253475"/>
            <a:ext cx="9156963" cy="2087217"/>
            <a:chOff x="1444645" y="4253475"/>
            <a:chExt cx="9156963" cy="2087217"/>
          </a:xfrm>
        </p:grpSpPr>
        <p:grpSp>
          <p:nvGrpSpPr>
            <p:cNvPr id="8" name="Group 7"/>
            <p:cNvGrpSpPr/>
            <p:nvPr/>
          </p:nvGrpSpPr>
          <p:grpSpPr>
            <a:xfrm>
              <a:off x="1444645" y="4253475"/>
              <a:ext cx="9156963" cy="1499639"/>
              <a:chOff x="1444645" y="4253475"/>
              <a:chExt cx="9156963" cy="1499639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1484768" y="4273237"/>
                <a:ext cx="9116840" cy="516047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/>
              <p:cNvSpPr/>
              <p:nvPr/>
            </p:nvSpPr>
            <p:spPr>
              <a:xfrm rot="11575821">
                <a:off x="1444645" y="4253475"/>
                <a:ext cx="1751092" cy="1499639"/>
              </a:xfrm>
              <a:prstGeom prst="arc">
                <a:avLst>
                  <a:gd name="adj1" fmla="val 15955429"/>
                  <a:gd name="adj2" fmla="val 0"/>
                </a:avLst>
              </a:prstGeom>
              <a:ln>
                <a:solidFill>
                  <a:schemeClr val="accent2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211550" y="5694361"/>
              <a:ext cx="4750565" cy="64633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But is it OK to alter this regression? Multiple periods? Complex treatments? Covariates?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387628" y="5775607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NO (in general)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87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Covariates (OLS)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0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Controlling for things with TWFE</a:t>
            </a:r>
            <a:endParaRPr lang="en-US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514350" indent="-514350">
                  <a:buAutoNum type="arabicPeriod"/>
                </a:pPr>
                <a:r>
                  <a:rPr lang="en-US" sz="3200" i="1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What are you controlling for?</a:t>
                </a:r>
              </a:p>
              <a:p>
                <a:endParaRPr lang="en-US" sz="3200" i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4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Controlling for things with TWFE</a:t>
            </a:r>
            <a:endParaRPr lang="en-US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514350" indent="-514350">
                  <a:buAutoNum type="arabicPeriod"/>
                </a:pPr>
                <a:r>
                  <a:rPr lang="en-US" sz="3200" i="1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What are you controlling for?</a:t>
                </a:r>
              </a:p>
              <a:p>
                <a:pPr marL="971550" lvl="1" indent="-514350">
                  <a:buFont typeface="+mj-lt"/>
                  <a:buAutoNum type="alphaLcPeriod"/>
                </a:pPr>
                <a:r>
                  <a:rPr lang="en-US" sz="3200" i="1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Baseline levels: no point, you have unit FE.</a:t>
                </a:r>
              </a:p>
              <a:p>
                <a:endParaRPr lang="en-US" sz="3200" i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5979051" y="1612951"/>
            <a:ext cx="439856" cy="415025"/>
            <a:chOff x="6051479" y="1612951"/>
            <a:chExt cx="439856" cy="415025"/>
          </a:xfrm>
        </p:grpSpPr>
        <p:cxnSp>
          <p:nvCxnSpPr>
            <p:cNvPr id="4" name="Straight Connector 3"/>
            <p:cNvCxnSpPr>
              <a:stCxn id="7" idx="0"/>
            </p:cNvCxnSpPr>
            <p:nvPr/>
          </p:nvCxnSpPr>
          <p:spPr>
            <a:xfrm>
              <a:off x="6051479" y="1612951"/>
              <a:ext cx="412695" cy="4150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6065822" y="1612951"/>
              <a:ext cx="425513" cy="4059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99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6449" y="4516652"/>
            <a:ext cx="8879976" cy="2216807"/>
            <a:chOff x="-650006" y="4525035"/>
            <a:chExt cx="8879976" cy="2216807"/>
          </a:xfrm>
        </p:grpSpPr>
        <p:cxnSp>
          <p:nvCxnSpPr>
            <p:cNvPr id="16" name="Straight Connector 15"/>
            <p:cNvCxnSpPr>
              <a:endCxn id="17" idx="3"/>
            </p:cNvCxnSpPr>
            <p:nvPr/>
          </p:nvCxnSpPr>
          <p:spPr>
            <a:xfrm flipV="1">
              <a:off x="2301213" y="4975448"/>
              <a:ext cx="3146344" cy="11706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-650006" y="4525035"/>
              <a:ext cx="8879976" cy="2216807"/>
              <a:chOff x="3579094" y="4559300"/>
              <a:chExt cx="8879976" cy="2216807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9632950" y="4559300"/>
                <a:ext cx="298450" cy="527692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79094" y="5945110"/>
                <a:ext cx="8879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No treatment effect </a:t>
                </a:r>
              </a:p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heterogeneity by X: </a:t>
                </a:r>
                <a:r>
                  <a:rPr lang="en-US" sz="2400" b="1" dirty="0" smtClean="0">
                    <a:solidFill>
                      <a:schemeClr val="accent2"/>
                    </a:solidFill>
                  </a:rPr>
                  <a:t>non-intuitive </a:t>
                </a:r>
                <a:r>
                  <a:rPr lang="en-US" sz="2400" b="1" dirty="0" err="1" smtClean="0">
                    <a:solidFill>
                      <a:schemeClr val="accent2"/>
                    </a:solidFill>
                  </a:rPr>
                  <a:t>estimand</a:t>
                </a:r>
                <a:r>
                  <a:rPr lang="en-US" sz="2400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accent2"/>
                    </a:solidFill>
                  </a:rPr>
                  <a:t>(</a:t>
                </a:r>
                <a:r>
                  <a:rPr lang="en-US" sz="2400" dirty="0" err="1" smtClean="0">
                    <a:solidFill>
                      <a:schemeClr val="accent2"/>
                    </a:solidFill>
                  </a:rPr>
                  <a:t>Sloczynski</a:t>
                </a:r>
                <a:r>
                  <a:rPr lang="en-US" sz="2400" dirty="0" smtClean="0">
                    <a:solidFill>
                      <a:schemeClr val="accent2"/>
                    </a:solidFill>
                  </a:rPr>
                  <a:t> 2022)</a:t>
                </a:r>
                <a:endParaRPr lang="en-US" sz="2400" b="1" dirty="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Controlling for things with TWFE</a:t>
            </a:r>
            <a:endParaRPr lang="en-US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514350" indent="-514350">
                  <a:buAutoNum type="arabicPeriod"/>
                </a:pPr>
                <a:r>
                  <a:rPr lang="en-US" sz="3200" i="1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What are you controlling for?</a:t>
                </a:r>
              </a:p>
              <a:p>
                <a:pPr marL="971550" lvl="1" indent="-514350">
                  <a:buFont typeface="+mj-lt"/>
                  <a:buAutoNum type="alphaLcPeriod"/>
                </a:pPr>
                <a:r>
                  <a:rPr lang="en-US" sz="3200" i="1" dirty="0" smtClean="0">
                    <a:solidFill>
                      <a:schemeClr val="bg2"/>
                    </a:solidFill>
                    <a:latin typeface="+mj-lt"/>
                    <a:sym typeface="Wingdings" panose="05000000000000000000" pitchFamily="2" charset="2"/>
                  </a:rPr>
                  <a:t>Baseline levels: no point, you have unit FE.</a:t>
                </a:r>
              </a:p>
              <a:p>
                <a:pPr marL="971550" lvl="1" indent="-514350">
                  <a:buFont typeface="+mj-lt"/>
                  <a:buAutoNum type="alphaLcPeriod"/>
                </a:pPr>
                <a:r>
                  <a:rPr lang="en-US" sz="3200" i="1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Baseline levels times “post”: linear adjustment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endParaRPr lang="en-US" sz="3200" i="1" dirty="0" smtClean="0">
                  <a:solidFill>
                    <a:schemeClr val="bg2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𝜃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711699" y="4525035"/>
            <a:ext cx="7480301" cy="1431021"/>
            <a:chOff x="4711699" y="4525035"/>
            <a:chExt cx="7480301" cy="1431021"/>
          </a:xfrm>
        </p:grpSpPr>
        <p:sp>
          <p:nvSpPr>
            <p:cNvPr id="2" name="Oval 1"/>
            <p:cNvSpPr/>
            <p:nvPr/>
          </p:nvSpPr>
          <p:spPr>
            <a:xfrm>
              <a:off x="5638800" y="4525035"/>
              <a:ext cx="584200" cy="571449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711699" y="5125059"/>
                  <a:ext cx="7480301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>
                      <a:solidFill>
                        <a:schemeClr val="tx2"/>
                      </a:solidFill>
                    </a:rPr>
                    <a:t>Vaguely points at a PT assumption conditional 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400" dirty="0" smtClean="0">
                      <a:solidFill>
                        <a:schemeClr val="tx2"/>
                      </a:solidFill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𝜟</m:t>
                      </m:r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2400" b="1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1699" y="5125059"/>
                  <a:ext cx="7480301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1304" t="-5147" r="-1385" b="-110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454294" y="4525035"/>
            <a:ext cx="5248006" cy="1174280"/>
            <a:chOff x="454294" y="4525035"/>
            <a:chExt cx="5248006" cy="1174280"/>
          </a:xfrm>
        </p:grpSpPr>
        <p:grpSp>
          <p:nvGrpSpPr>
            <p:cNvPr id="8" name="Group 7"/>
            <p:cNvGrpSpPr/>
            <p:nvPr/>
          </p:nvGrpSpPr>
          <p:grpSpPr>
            <a:xfrm>
              <a:off x="454294" y="4525035"/>
              <a:ext cx="5248006" cy="1174280"/>
              <a:chOff x="4683394" y="4559300"/>
              <a:chExt cx="5248006" cy="117428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9632950" y="4559300"/>
                <a:ext cx="298450" cy="527692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683394" y="4656362"/>
                <a:ext cx="35372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/>
                    </a:solidFill>
                  </a:rPr>
                  <a:t>Linear adjustment</a:t>
                </a:r>
              </a:p>
              <a:p>
                <a:r>
                  <a:rPr lang="en-US" sz="2400" b="1" dirty="0" smtClean="0">
                    <a:solidFill>
                      <a:schemeClr val="accent1"/>
                    </a:solidFill>
                  </a:rPr>
                  <a:t>(misspecification?) </a:t>
                </a:r>
              </a:p>
              <a:p>
                <a:r>
                  <a:rPr lang="en-US" sz="1600" dirty="0" smtClean="0">
                    <a:solidFill>
                      <a:schemeClr val="accent1"/>
                    </a:solidFill>
                  </a:rPr>
                  <a:t>[Kind of a cheap shot]</a:t>
                </a:r>
                <a:endParaRPr lang="en-US" sz="2400" b="1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12" name="Straight Connector 11"/>
            <p:cNvCxnSpPr>
              <a:endCxn id="9" idx="3"/>
            </p:cNvCxnSpPr>
            <p:nvPr/>
          </p:nvCxnSpPr>
          <p:spPr>
            <a:xfrm flipV="1">
              <a:off x="3606800" y="4975448"/>
              <a:ext cx="1840757" cy="282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16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Example: clinic size</a:t>
            </a:r>
            <a:endParaRPr lang="en-US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r>
                  <a:rPr lang="en-US" sz="3200" i="1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Concern: large clinics are lowering spending relative to small clinics, and bundled payments go to larger clinics.</a:t>
                </a:r>
              </a:p>
              <a:p>
                <a:endParaRPr lang="en-US" sz="3200" i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r>
                  <a:rPr lang="en-US" sz="3200" i="1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Solution: control for baseline patient volume times “post”. </a:t>
                </a:r>
              </a:p>
              <a:p>
                <a:endParaRPr lang="en-US" sz="3200" i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514350" indent="-514350">
                  <a:buAutoNum type="arabicPeriod"/>
                </a:pPr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  <a:blipFill>
                <a:blip r:embed="rId3"/>
                <a:stretch>
                  <a:fillRect l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08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A simulated example with clinic size</a:t>
            </a:r>
            <a:endParaRPr lang="en-US" b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4" y="1448018"/>
            <a:ext cx="7449245" cy="5419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87521" y="1921164"/>
                <a:ext cx="3403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Imbalance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/>
                  <a:t> : 87 (225-138)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521" y="1921164"/>
                <a:ext cx="3403432" cy="369332"/>
              </a:xfrm>
              <a:prstGeom prst="rect">
                <a:avLst/>
              </a:prstGeom>
              <a:blipFill>
                <a:blip r:embed="rId4"/>
                <a:stretch>
                  <a:fillRect l="-1613" t="-8197" r="-89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78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Short story of the long history of </a:t>
            </a:r>
            <a:r>
              <a:rPr lang="en-US" b="1" dirty="0" err="1" smtClean="0">
                <a:latin typeface="+mj-lt"/>
              </a:rPr>
              <a:t>DiD</a:t>
            </a:r>
            <a:endParaRPr lang="en-US" b="1" dirty="0"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1468" y="1452880"/>
            <a:ext cx="2828038" cy="2235003"/>
            <a:chOff x="151468" y="1452880"/>
            <a:chExt cx="2828038" cy="2235003"/>
          </a:xfrm>
        </p:grpSpPr>
        <p:sp>
          <p:nvSpPr>
            <p:cNvPr id="12" name="TextBox 11"/>
            <p:cNvSpPr txBox="1"/>
            <p:nvPr/>
          </p:nvSpPr>
          <p:spPr>
            <a:xfrm>
              <a:off x="838200" y="3318551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1846</a:t>
              </a:r>
              <a:endParaRPr lang="en-US" dirty="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51468" y="1452880"/>
              <a:ext cx="2828038" cy="1865671"/>
              <a:chOff x="9518491" y="786941"/>
              <a:chExt cx="4400855" cy="295661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01954" y="1847295"/>
                <a:ext cx="1403480" cy="1896256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9518491" y="786941"/>
                <a:ext cx="4400855" cy="926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Ignaz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Semmelweis</a:t>
                </a: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4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germs</a:t>
                </a:r>
                <a:r>
                  <a:rPr lang="en-US" sz="1400" dirty="0" err="1" smtClean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puerperal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fever</a:t>
                </a:r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839074" y="1461545"/>
            <a:ext cx="2897313" cy="2226338"/>
            <a:chOff x="1839074" y="1461545"/>
            <a:chExt cx="2897313" cy="222633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1839074" y="2720266"/>
              <a:ext cx="124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539664" y="3318551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1855</a:t>
              </a:r>
              <a:endParaRPr lang="en-US" dirty="0"/>
            </a:p>
          </p:txBody>
        </p:sp>
        <p:pic>
          <p:nvPicPr>
            <p:cNvPr id="1026" name="Picture 2" descr="John Snow | The founder of epidemiology | New Scientist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6" t="17217" r="27666" b="471"/>
            <a:stretch/>
          </p:blipFill>
          <p:spPr bwMode="auto">
            <a:xfrm>
              <a:off x="3435850" y="2140245"/>
              <a:ext cx="905256" cy="1178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3082247" y="1461545"/>
              <a:ext cx="1654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John Snow</a:t>
              </a:r>
            </a:p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germs</a:t>
              </a:r>
              <a:r>
                <a:rPr lang="en-US" sz="1400" dirty="0" err="1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cholera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20629" y="1452879"/>
            <a:ext cx="7818633" cy="2419670"/>
            <a:chOff x="4520629" y="1452879"/>
            <a:chExt cx="7818633" cy="241967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4520629" y="2729398"/>
              <a:ext cx="43870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091556" y="3503217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1915</a:t>
              </a:r>
              <a:endParaRPr lang="en-US" dirty="0"/>
            </a:p>
          </p:txBody>
        </p:sp>
        <p:pic>
          <p:nvPicPr>
            <p:cNvPr id="1028" name="Picture 4" descr="https://upload.wikimedia.org/wikipedia/commons/thumb/6/60/Marie_Louise_Obenauer_%28Michigan_Club_Bulletin%2C_1926%29.png/220px-Marie_Louise_Obenauer_%28Michigan_Club_Bulletin%2C_1926%29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49"/>
            <a:stretch/>
          </p:blipFill>
          <p:spPr bwMode="auto">
            <a:xfrm>
              <a:off x="9091556" y="2140245"/>
              <a:ext cx="905256" cy="1212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8907693" y="1452879"/>
              <a:ext cx="343156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Marie Louise </a:t>
              </a:r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Obenauer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+ Bertha van der </a:t>
              </a:r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Neinburg</a:t>
              </a:r>
              <a:endParaRPr 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                   (minimum wages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	 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  labor substitution)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21808" y="3462392"/>
            <a:ext cx="10706520" cy="3183430"/>
            <a:chOff x="121808" y="3462392"/>
            <a:chExt cx="10706520" cy="3183430"/>
          </a:xfrm>
        </p:grpSpPr>
        <p:sp>
          <p:nvSpPr>
            <p:cNvPr id="23" name="Freeform 22"/>
            <p:cNvSpPr/>
            <p:nvPr/>
          </p:nvSpPr>
          <p:spPr>
            <a:xfrm>
              <a:off x="733298" y="3462392"/>
              <a:ext cx="10095030" cy="1034466"/>
            </a:xfrm>
            <a:custGeom>
              <a:avLst/>
              <a:gdLst>
                <a:gd name="connsiteX0" fmla="*/ 9592230 w 10095030"/>
                <a:gd name="connsiteY0" fmla="*/ 0 h 1356189"/>
                <a:gd name="connsiteX1" fmla="*/ 9818262 w 10095030"/>
                <a:gd name="connsiteY1" fmla="*/ 482885 h 1356189"/>
                <a:gd name="connsiteX2" fmla="*/ 6253129 w 10095030"/>
                <a:gd name="connsiteY2" fmla="*/ 1017142 h 1356189"/>
                <a:gd name="connsiteX3" fmla="*/ 1003035 w 10095030"/>
                <a:gd name="connsiteY3" fmla="*/ 1006867 h 1356189"/>
                <a:gd name="connsiteX4" fmla="*/ 6441 w 10095030"/>
                <a:gd name="connsiteY4" fmla="*/ 1356189 h 135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030" h="1356189">
                  <a:moveTo>
                    <a:pt x="9592230" y="0"/>
                  </a:moveTo>
                  <a:cubicBezTo>
                    <a:pt x="9983504" y="156680"/>
                    <a:pt x="10374779" y="313361"/>
                    <a:pt x="9818262" y="482885"/>
                  </a:cubicBezTo>
                  <a:cubicBezTo>
                    <a:pt x="9261745" y="652409"/>
                    <a:pt x="7722333" y="929812"/>
                    <a:pt x="6253129" y="1017142"/>
                  </a:cubicBezTo>
                  <a:cubicBezTo>
                    <a:pt x="4783925" y="1104472"/>
                    <a:pt x="2044150" y="950359"/>
                    <a:pt x="1003035" y="1006867"/>
                  </a:cubicBezTo>
                  <a:cubicBezTo>
                    <a:pt x="-38080" y="1063375"/>
                    <a:pt x="-15820" y="1209782"/>
                    <a:pt x="6441" y="1356189"/>
                  </a:cubicBez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44651" y="3938482"/>
              <a:ext cx="42723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Some more minimum wage research in the 40s/50s</a:t>
              </a:r>
              <a:endParaRPr lang="en-US" sz="1400" dirty="0"/>
            </a:p>
          </p:txBody>
        </p:sp>
        <p:pic>
          <p:nvPicPr>
            <p:cNvPr id="1030" name="Picture 6" descr="Orley C. Ashenfelter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5" t="16390" r="21927" b="6854"/>
            <a:stretch/>
          </p:blipFill>
          <p:spPr bwMode="auto">
            <a:xfrm>
              <a:off x="385572" y="5052029"/>
              <a:ext cx="905256" cy="1152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489386" y="6276490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1976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1808" y="4413491"/>
              <a:ext cx="28280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Orley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Ashenfelter</a:t>
              </a:r>
              <a:endParaRPr lang="en-US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4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r>
                <a:rPr lang="en-US" sz="1400" dirty="0" err="1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wages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AutoShape 10" descr="Alan B. Krueger, prominent labo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35827" y="4401433"/>
            <a:ext cx="4464297" cy="2232331"/>
            <a:chOff x="1535827" y="4401433"/>
            <a:chExt cx="4464297" cy="2232331"/>
          </a:xfrm>
        </p:grpSpPr>
        <p:sp>
          <p:nvSpPr>
            <p:cNvPr id="32" name="TextBox 31"/>
            <p:cNvSpPr txBox="1"/>
            <p:nvPr/>
          </p:nvSpPr>
          <p:spPr>
            <a:xfrm>
              <a:off x="3539664" y="626443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1994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94401" y="4401433"/>
              <a:ext cx="31057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David Card + Alan Krueger</a:t>
              </a:r>
            </a:p>
            <a:p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(minimum </a:t>
              </a:r>
              <a:r>
                <a:rPr lang="en-US" sz="1400" dirty="0" err="1" smtClean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wagesemployment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1535827" y="5677511"/>
              <a:ext cx="12431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40" name="Picture 16" descr="Alan B. Krueger, Economic Aide to Clinton and Obama, Is Dead at 58 - The  New York Times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2" r="9790" b="24671"/>
            <a:stretch/>
          </p:blipFill>
          <p:spPr bwMode="auto">
            <a:xfrm>
              <a:off x="2949846" y="5039726"/>
              <a:ext cx="1986628" cy="1165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5277332" y="4478376"/>
            <a:ext cx="6317109" cy="2095907"/>
            <a:chOff x="5277332" y="4478376"/>
            <a:chExt cx="6317109" cy="2095907"/>
          </a:xfrm>
        </p:grpSpPr>
        <p:grpSp>
          <p:nvGrpSpPr>
            <p:cNvPr id="7" name="Group 6"/>
            <p:cNvGrpSpPr/>
            <p:nvPr/>
          </p:nvGrpSpPr>
          <p:grpSpPr>
            <a:xfrm>
              <a:off x="5277332" y="4478376"/>
              <a:ext cx="6317109" cy="1661993"/>
              <a:chOff x="5277332" y="4478376"/>
              <a:chExt cx="6317109" cy="1661993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5277332" y="5677511"/>
                <a:ext cx="2639642" cy="44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5287304" y="5031180"/>
                <a:ext cx="25479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Proliferation of regression </a:t>
                </a:r>
                <a:r>
                  <a:rPr lang="en-US" sz="1200" dirty="0" err="1" smtClean="0"/>
                  <a:t>DiD</a:t>
                </a:r>
                <a:r>
                  <a:rPr lang="en-US" sz="1200" dirty="0" smtClean="0"/>
                  <a:t>: “complicated” designs, covariates, clustered standard errors, etc.</a:t>
                </a:r>
                <a:endParaRPr lang="en-US" sz="12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8186967" y="4478376"/>
                <a:ext cx="3407474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“New” </a:t>
                </a:r>
                <a:r>
                  <a:rPr lang="en-US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DiD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literature:</a:t>
                </a:r>
              </a:p>
              <a:p>
                <a:endParaRPr lang="en-US" sz="1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Diagnose regression issues</a:t>
                </a: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Estimators that work with heterogeneity</a:t>
                </a: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Robustness methods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9024229" y="6204951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~2018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28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A simulated example with clinic size</a:t>
            </a:r>
            <a:endParaRPr lang="en-US" b="1" i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8" y="1444752"/>
            <a:ext cx="7449245" cy="5419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04315" y="1925137"/>
                <a:ext cx="4401960" cy="175432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Unconditional </a:t>
                </a:r>
                <a:r>
                  <a:rPr lang="en-US" dirty="0" err="1" smtClean="0"/>
                  <a:t>DiD</a:t>
                </a:r>
                <a:r>
                  <a:rPr lang="en-US" dirty="0"/>
                  <a:t> </a:t>
                </a:r>
                <a:r>
                  <a:rPr lang="en-US" dirty="0" smtClean="0"/>
                  <a:t>(-0.053) is </a:t>
                </a:r>
                <a:r>
                  <a:rPr lang="en-US" dirty="0" smtClean="0">
                    <a:sym typeface="Wingdings" panose="05000000000000000000" pitchFamily="2" charset="2"/>
                  </a:rPr>
                  <a:t>biased for ATT (-0.045) because:</a:t>
                </a:r>
              </a:p>
              <a:p>
                <a:endParaRPr lang="en-US" dirty="0" smtClean="0"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𝜟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Due to the imbalance in clinic size.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315" y="1925137"/>
                <a:ext cx="4401960" cy="1754326"/>
              </a:xfrm>
              <a:prstGeom prst="rect">
                <a:avLst/>
              </a:prstGeom>
              <a:blipFill>
                <a:blip r:embed="rId4"/>
                <a:stretch>
                  <a:fillRect l="-1247"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99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8" y="1444752"/>
            <a:ext cx="7452360" cy="5421773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A simulated example with clinic size</a:t>
            </a:r>
            <a:endParaRPr lang="en-US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8" y="1444752"/>
            <a:ext cx="7452360" cy="5421773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838200" y="431800"/>
            <a:ext cx="10515600" cy="1021080"/>
          </a:xfrm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A simulated example with clinic size</a:t>
            </a:r>
            <a:endParaRPr lang="en-US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6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𝜃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8" y="1444752"/>
            <a:ext cx="7452360" cy="5421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=138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80217" y="5886450"/>
                <a:ext cx="869277" cy="280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=225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17" y="5886450"/>
                <a:ext cx="869277" cy="2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224665" y="2078321"/>
            <a:ext cx="421140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u="sng" dirty="0" err="1" smtClean="0"/>
              <a:t>Estimand</a:t>
            </a:r>
            <a:r>
              <a:rPr lang="en-US" u="sng" dirty="0" smtClean="0"/>
              <a:t> depends on how one adjusts:</a:t>
            </a:r>
          </a:p>
          <a:p>
            <a:endParaRPr lang="en-US" dirty="0"/>
          </a:p>
          <a:p>
            <a:r>
              <a:rPr lang="en-US" dirty="0" smtClean="0"/>
              <a:t>Apply untreated slope to treated X: ATT</a:t>
            </a:r>
          </a:p>
          <a:p>
            <a:r>
              <a:rPr lang="en-US" dirty="0" smtClean="0"/>
              <a:t>Apply treated slope to untreated X: ATU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747211" y="3012766"/>
            <a:ext cx="2669740" cy="503626"/>
            <a:chOff x="3747211" y="3012766"/>
            <a:chExt cx="2669740" cy="503626"/>
          </a:xfrm>
        </p:grpSpPr>
        <p:sp>
          <p:nvSpPr>
            <p:cNvPr id="8" name="Right Brace 7"/>
            <p:cNvSpPr/>
            <p:nvPr/>
          </p:nvSpPr>
          <p:spPr>
            <a:xfrm>
              <a:off x="4244340" y="3147060"/>
              <a:ext cx="289560" cy="304800"/>
            </a:xfrm>
            <a:prstGeom prst="rightBrac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614855" y="3147060"/>
                  <a:ext cx="18020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𝑨𝑻𝑻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𝟎𝟒𝟓</m:t>
                        </m:r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855" y="3147060"/>
                  <a:ext cx="180209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/>
            <p:nvPr/>
          </p:nvCxnSpPr>
          <p:spPr>
            <a:xfrm>
              <a:off x="3747211" y="3012766"/>
              <a:ext cx="478271" cy="8351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145842" y="2912864"/>
            <a:ext cx="3034375" cy="538996"/>
            <a:chOff x="1145842" y="2912864"/>
            <a:chExt cx="3034375" cy="538996"/>
          </a:xfrm>
        </p:grpSpPr>
        <p:sp>
          <p:nvSpPr>
            <p:cNvPr id="10" name="Right Brace 9"/>
            <p:cNvSpPr/>
            <p:nvPr/>
          </p:nvSpPr>
          <p:spPr>
            <a:xfrm flipH="1">
              <a:off x="3444239" y="2994660"/>
              <a:ext cx="257707" cy="205740"/>
            </a:xfrm>
            <a:prstGeom prst="rightBrac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45842" y="2912864"/>
                  <a:ext cx="1826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𝑨𝑻𝑼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𝟎𝟐𝟕</m:t>
                        </m:r>
                      </m:oMath>
                    </m:oMathPara>
                  </a14:m>
                  <a:endParaRPr lang="en-US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5842" y="2912864"/>
                  <a:ext cx="182614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/>
            <p:cNvCxnSpPr/>
            <p:nvPr/>
          </p:nvCxnSpPr>
          <p:spPr>
            <a:xfrm flipH="1" flipV="1">
              <a:off x="3747211" y="3200400"/>
              <a:ext cx="433006" cy="25146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36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𝜃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8" y="1444752"/>
            <a:ext cx="7452360" cy="5421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=138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80217" y="5886450"/>
                <a:ext cx="869277" cy="280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=225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17" y="5886450"/>
                <a:ext cx="869277" cy="2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224665" y="2078321"/>
                <a:ext cx="4215384" cy="25853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Estimand depends on how one adjusts:</a:t>
                </a:r>
              </a:p>
              <a:p>
                <a:endParaRPr lang="en-US" dirty="0"/>
              </a:p>
              <a:p>
                <a:r>
                  <a:rPr lang="en-US" dirty="0" smtClean="0"/>
                  <a:t>Apply untreated slope to treated X: ATT</a:t>
                </a:r>
              </a:p>
              <a:p>
                <a:r>
                  <a:rPr lang="en-US" dirty="0" smtClean="0"/>
                  <a:t>Apply treated slope to untreated X: ATU</a:t>
                </a:r>
              </a:p>
              <a:p>
                <a:endParaRPr lang="en-US" dirty="0"/>
              </a:p>
              <a:p>
                <a:r>
                  <a:rPr lang="en-US" dirty="0" smtClean="0"/>
                  <a:t>OLS estimates only </a:t>
                </a:r>
                <a:r>
                  <a:rPr lang="en-US" u="sng" dirty="0" smtClean="0"/>
                  <a:t>ONE</a:t>
                </a:r>
                <a:r>
                  <a:rPr lang="en-US" dirty="0" smtClean="0"/>
                  <a:t> slope </a:t>
                </a:r>
              </a:p>
              <a:p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𝛾</m:t>
                        </m:r>
                      </m:e>
                    </m:acc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= −0.0002</m:t>
                    </m:r>
                  </m:oMath>
                </a14:m>
                <a:r>
                  <a:rPr lang="en-US" dirty="0" smtClean="0"/>
                  <a:t> in this case): an average of the treated/control slopes weighted by </a:t>
                </a:r>
                <a:r>
                  <a:rPr lang="en-US" b="1" dirty="0" err="1" smtClean="0"/>
                  <a:t>var</a:t>
                </a:r>
                <a:r>
                  <a:rPr lang="en-US" b="1" dirty="0" smtClean="0"/>
                  <a:t>(X|D)</a:t>
                </a:r>
                <a:r>
                  <a:rPr lang="en-US" dirty="0" smtClean="0"/>
                  <a:t> and </a:t>
                </a:r>
                <a:r>
                  <a:rPr lang="en-US" b="1" dirty="0" smtClean="0"/>
                  <a:t>group size</a:t>
                </a:r>
                <a:r>
                  <a:rPr lang="en-US" dirty="0"/>
                  <a:t>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65" y="2078321"/>
                <a:ext cx="4215384" cy="2585323"/>
              </a:xfrm>
              <a:prstGeom prst="rect">
                <a:avLst/>
              </a:prstGeom>
              <a:blipFill>
                <a:blip r:embed="rId7"/>
                <a:stretch>
                  <a:fillRect l="-1009" t="-1174" r="-2305" b="-258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87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𝜃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8" y="1444752"/>
            <a:ext cx="7452360" cy="5421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=138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80217" y="5886450"/>
                <a:ext cx="869277" cy="280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=225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17" y="5886450"/>
                <a:ext cx="869277" cy="2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25077" y="1933466"/>
                <a:ext cx="4716856" cy="2338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Here that means</a:t>
                </a:r>
                <a:r>
                  <a:rPr lang="en-US" dirty="0" smtClean="0"/>
                  <a:t> (</a:t>
                </a:r>
                <a:r>
                  <a:rPr lang="en-US" dirty="0" err="1" smtClean="0"/>
                  <a:t>Sloczynski</a:t>
                </a:r>
                <a:r>
                  <a:rPr lang="en-US" dirty="0" smtClean="0"/>
                  <a:t> 2022):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𝛽</m:t>
                          </m:r>
                        </m:e>
                      </m:acc>
                      <m:r>
                        <a:rPr lang="en-US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=−0.053 −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−0.0002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×87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𝟎𝟑𝟓</m:t>
                      </m:r>
                    </m:oMath>
                  </m:oMathPara>
                </a14:m>
                <a:endParaRPr lang="en-US" b="1" dirty="0" smtClean="0"/>
              </a:p>
              <a:p>
                <a:endParaRPr lang="en-US" b="1" dirty="0"/>
              </a:p>
              <a:p>
                <a:r>
                  <a:rPr lang="en-US" dirty="0" smtClean="0"/>
                  <a:t>1. Neither the ATT nor the ATU.</a:t>
                </a:r>
              </a:p>
              <a:p>
                <a:endParaRPr lang="en-US" dirty="0"/>
              </a:p>
              <a:p>
                <a:r>
                  <a:rPr lang="en-US" dirty="0" smtClean="0"/>
                  <a:t>2. Strange properties: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𝐴𝑇𝑈</m:t>
                    </m:r>
                  </m:oMath>
                </a14:m>
                <a:r>
                  <a:rPr lang="en-US" dirty="0" smtClean="0"/>
                  <a:t> when P(D) is big,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𝛽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𝐴𝑇𝑇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when P(D) is small.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077" y="1933466"/>
                <a:ext cx="4716856" cy="2338332"/>
              </a:xfrm>
              <a:prstGeom prst="rect">
                <a:avLst/>
              </a:prstGeom>
              <a:blipFill>
                <a:blip r:embed="rId7"/>
                <a:stretch>
                  <a:fillRect l="-1031" t="-1036" r="-1804" b="-3627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33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Controlling for things with TWFE</a:t>
            </a:r>
            <a:endParaRPr lang="en-US" b="1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𝜃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514350" indent="-514350">
                  <a:buAutoNum type="arabicPeriod"/>
                </a:pPr>
                <a:r>
                  <a:rPr lang="en-US" sz="3200" i="1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What are you controlling for?</a:t>
                </a:r>
              </a:p>
              <a:p>
                <a:pPr marL="971550" lvl="1" indent="-514350">
                  <a:buFont typeface="+mj-lt"/>
                  <a:buAutoNum type="alphaLcPeriod"/>
                </a:pPr>
                <a:r>
                  <a:rPr lang="en-US" sz="3200" i="1" dirty="0" smtClean="0">
                    <a:solidFill>
                      <a:schemeClr val="bg2"/>
                    </a:solidFill>
                    <a:latin typeface="+mj-lt"/>
                    <a:sym typeface="Wingdings" panose="05000000000000000000" pitchFamily="2" charset="2"/>
                  </a:rPr>
                  <a:t>Baseline levels: no point, you have unit FE.</a:t>
                </a:r>
              </a:p>
              <a:p>
                <a:pPr marL="971550" lvl="1" indent="-514350">
                  <a:buFont typeface="+mj-lt"/>
                  <a:buAutoNum type="alphaLcPeriod"/>
                </a:pPr>
                <a:r>
                  <a:rPr lang="en-US" sz="3200" i="1" dirty="0" smtClean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Baseline levels times “post”: linear adjustment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endParaRPr lang="en-US" sz="3200" i="1" dirty="0" smtClean="0">
                  <a:solidFill>
                    <a:schemeClr val="bg2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 marL="971550" lvl="1" indent="-514350">
                  <a:buFont typeface="+mj-lt"/>
                  <a:buAutoNum type="alphaLcPeriod"/>
                </a:pPr>
                <a:r>
                  <a:rPr lang="en-US" sz="3200" i="1" dirty="0" smtClean="0">
                    <a:solidFill>
                      <a:schemeClr val="tx1"/>
                    </a:solidFill>
                    <a:latin typeface="+mj-lt"/>
                    <a:sym typeface="Wingdings" panose="05000000000000000000" pitchFamily="2" charset="2"/>
                  </a:rPr>
                  <a:t>Time-varying covariates: linear adjustment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Δ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endParaRPr lang="en-US" sz="3200" i="1" dirty="0" smtClean="0">
                  <a:solidFill>
                    <a:schemeClr val="bg2"/>
                  </a:solidFill>
                  <a:latin typeface="+mj-lt"/>
                  <a:sym typeface="Wingdings" panose="05000000000000000000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𝜃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3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sz="3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i="1" dirty="0" smtClean="0">
                  <a:solidFill>
                    <a:schemeClr val="tx1"/>
                  </a:solidFill>
                  <a:latin typeface="+mj-lt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6449" y="1612951"/>
                <a:ext cx="10870059" cy="4644011"/>
              </a:xfrm>
              <a:blipFill>
                <a:blip r:embed="rId3"/>
                <a:stretch>
                  <a:fillRect l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45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𝜃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Δ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12951"/>
                <a:ext cx="10691191" cy="4690907"/>
              </a:xfrm>
            </p:spPr>
            <p:txBody>
              <a:bodyPr/>
              <a:lstStyle/>
              <a:p>
                <a:r>
                  <a:rPr lang="en-US" dirty="0" smtClean="0"/>
                  <a:t>Re-emphasis regarding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marL="457200" indent="-457200">
                  <a:buAutoNum type="arabicPeriod"/>
                </a:pPr>
                <a:r>
                  <a:rPr lang="en-US" b="1" dirty="0" smtClean="0"/>
                  <a:t>Linearity</a:t>
                </a:r>
                <a:r>
                  <a:rPr lang="en-US" dirty="0" smtClean="0"/>
                  <a:t> assumption remains</a:t>
                </a:r>
              </a:p>
              <a:p>
                <a:pPr marL="457200" indent="-457200">
                  <a:buAutoNum type="arabicPeriod"/>
                </a:pPr>
                <a:endParaRPr lang="en-US" dirty="0"/>
              </a:p>
              <a:p>
                <a:pPr marL="457200" indent="-457200">
                  <a:buAutoNum type="arabicPeriod"/>
                </a:pPr>
                <a:r>
                  <a:rPr lang="en-US" dirty="0" smtClean="0"/>
                  <a:t>All </a:t>
                </a:r>
                <a:r>
                  <a:rPr lang="en-US" b="1" dirty="0" smtClean="0"/>
                  <a:t>weighting issues </a:t>
                </a:r>
                <a:r>
                  <a:rPr lang="en-US" dirty="0" smtClean="0"/>
                  <a:t>remain</a:t>
                </a:r>
              </a:p>
              <a:p>
                <a:pPr marL="457200" indent="-457200">
                  <a:buAutoNum type="arabicPeriod"/>
                </a:pPr>
                <a:endParaRPr lang="en-US" dirty="0" smtClean="0"/>
              </a:p>
              <a:p>
                <a:pPr marL="457200" indent="-457200">
                  <a:buAutoNum type="arabicPeriod"/>
                </a:pPr>
                <a:r>
                  <a:rPr lang="en-US" b="1" dirty="0" smtClean="0"/>
                  <a:t>CPT based 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𝚫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 smtClean="0"/>
                  <a:t> is very different than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dirty="0" smtClean="0"/>
                  <a:t>; large clinics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dirty="0" smtClean="0"/>
                  <a:t>growing clinics!</a:t>
                </a:r>
              </a:p>
              <a:p>
                <a:pPr marL="457200" indent="-457200">
                  <a:buAutoNum type="arabicPeriod"/>
                </a:pPr>
                <a:endParaRPr lang="en-US" dirty="0" smtClean="0"/>
              </a:p>
              <a:p>
                <a:pPr marL="457200" indent="-457200">
                  <a:buAutoNum type="arabicPeriod"/>
                </a:pPr>
                <a:r>
                  <a:rPr lang="en-US" b="1" dirty="0" err="1" smtClean="0"/>
                  <a:t>Exogeneity</a:t>
                </a:r>
                <a:r>
                  <a:rPr lang="en-US" b="1" dirty="0" smtClean="0"/>
                  <a:t> of X is an extra assumption</a:t>
                </a:r>
                <a:r>
                  <a:rPr lang="en-US" dirty="0" smtClean="0"/>
                  <a:t>; X is </a:t>
                </a:r>
                <a:r>
                  <a:rPr lang="en-US" i="1" dirty="0" smtClean="0"/>
                  <a:t>not </a:t>
                </a:r>
                <a:r>
                  <a:rPr lang="en-US" dirty="0" smtClean="0"/>
                  <a:t>a mechanism through which treatment operates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12951"/>
                <a:ext cx="10691191" cy="4690907"/>
              </a:xfrm>
              <a:blipFill>
                <a:blip r:embed="rId4"/>
                <a:stretch>
                  <a:fillRect l="-684" t="-520" r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1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Covariates (alternative estimators)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6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Target parameter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endParaRPr lang="en-US" sz="2800" b="1" dirty="0" smtClean="0"/>
              </a:p>
              <a:p>
                <a:r>
                  <a:rPr lang="en-US" sz="2800" i="1" dirty="0" smtClean="0"/>
                  <a:t>Same </a:t>
                </a:r>
                <a:r>
                  <a:rPr lang="en-US" sz="2800" dirty="0" smtClean="0"/>
                  <a:t>as without covariates (now we’re using t={1,2}). </a:t>
                </a:r>
                <a:endParaRPr lang="en-US" sz="2800" dirty="0"/>
              </a:p>
              <a:p>
                <a:endParaRPr lang="en-US" sz="2800" b="1" i="1" dirty="0" smtClean="0"/>
              </a:p>
              <a:p>
                <a:endParaRPr lang="en-US" sz="2800" b="1" i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01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A causal inference blueprint</a:t>
            </a:r>
            <a:endParaRPr 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9524" y="186989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do we want to learn?</a:t>
            </a:r>
          </a:p>
        </p:txBody>
      </p:sp>
      <p:sp>
        <p:nvSpPr>
          <p:cNvPr id="5" name="Arc 4"/>
          <p:cNvSpPr/>
          <p:nvPr/>
        </p:nvSpPr>
        <p:spPr>
          <a:xfrm>
            <a:off x="5900790" y="2169349"/>
            <a:ext cx="2568539" cy="2476072"/>
          </a:xfrm>
          <a:prstGeom prst="arc">
            <a:avLst>
              <a:gd name="adj1" fmla="val 17171777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32214" y="3496313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will we learn about it?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9008" y="5158702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What will we do </a:t>
            </a:r>
          </a:p>
          <a:p>
            <a:pPr algn="ctr"/>
            <a:r>
              <a:rPr lang="en-US" sz="2400" dirty="0" smtClean="0"/>
              <a:t>(specifically) with our data?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667" y="3496313"/>
            <a:ext cx="518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should we interpret our results?</a:t>
            </a:r>
          </a:p>
        </p:txBody>
      </p:sp>
      <p:sp>
        <p:nvSpPr>
          <p:cNvPr id="9" name="Arc 8"/>
          <p:cNvSpPr/>
          <p:nvPr/>
        </p:nvSpPr>
        <p:spPr>
          <a:xfrm rot="5400000">
            <a:off x="5947023" y="2837495"/>
            <a:ext cx="2568539" cy="2476072"/>
          </a:xfrm>
          <a:prstGeom prst="arc">
            <a:avLst>
              <a:gd name="adj1" fmla="val 16414962"/>
              <a:gd name="adj2" fmla="val 2072059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0448693">
            <a:off x="2825684" y="2837495"/>
            <a:ext cx="2568539" cy="2476072"/>
          </a:xfrm>
          <a:prstGeom prst="arc">
            <a:avLst>
              <a:gd name="adj1" fmla="val 17171777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99038" y="2417907"/>
            <a:ext cx="206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Target parameter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48764" y="3957978"/>
            <a:ext cx="2839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Identifying variation</a:t>
            </a:r>
          </a:p>
          <a:p>
            <a:r>
              <a:rPr lang="en-US" b="1" i="1" dirty="0" smtClean="0">
                <a:solidFill>
                  <a:schemeClr val="tx2"/>
                </a:solidFill>
              </a:rPr>
              <a:t>Identifying assumptions</a:t>
            </a:r>
          </a:p>
          <a:p>
            <a:r>
              <a:rPr lang="en-US" b="1" i="1" dirty="0" err="1" smtClean="0">
                <a:solidFill>
                  <a:schemeClr val="tx2"/>
                </a:solidFill>
              </a:rPr>
              <a:t>Estimand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9941" y="61674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Estimator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779" y="409950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Robustness</a:t>
            </a:r>
            <a:endParaRPr lang="en-US" b="1" i="1" dirty="0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59956" y="2097657"/>
            <a:ext cx="4136335" cy="2568539"/>
            <a:chOff x="1159956" y="2097657"/>
            <a:chExt cx="4136335" cy="2568539"/>
          </a:xfrm>
        </p:grpSpPr>
        <p:sp>
          <p:nvSpPr>
            <p:cNvPr id="11" name="Arc 10"/>
            <p:cNvSpPr/>
            <p:nvPr/>
          </p:nvSpPr>
          <p:spPr>
            <a:xfrm rot="15147179">
              <a:off x="2773985" y="2143891"/>
              <a:ext cx="2568539" cy="2476072"/>
            </a:xfrm>
            <a:prstGeom prst="arc">
              <a:avLst>
                <a:gd name="adj1" fmla="val 17640986"/>
                <a:gd name="adj2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59956" y="2289932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accent2"/>
                  </a:solidFill>
                </a:rPr>
                <a:t>Knowledge!</a:t>
              </a:r>
              <a:endParaRPr lang="en-US" b="1" i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+mj-lt"/>
              </a:rPr>
              <a:t>Identifying assumption (not PT)</a:t>
            </a:r>
            <a:endParaRPr lang="en-US" sz="40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endParaRPr lang="en-US" sz="2800" b="1" dirty="0" smtClean="0"/>
              </a:p>
              <a:p>
                <a:r>
                  <a:rPr lang="en-US" sz="2800" dirty="0" smtClean="0"/>
                  <a:t>So why incorporate covariates?</a:t>
                </a:r>
                <a:endParaRPr lang="en-US" sz="2800" dirty="0"/>
              </a:p>
              <a:p>
                <a:endParaRPr lang="en-US" sz="2800" i="1" dirty="0"/>
              </a:p>
              <a:p>
                <a:r>
                  <a:rPr lang="en-US" sz="2800" i="1" dirty="0" smtClean="0"/>
                  <a:t>Because PT is not plausible:</a:t>
                </a:r>
              </a:p>
              <a:p>
                <a:endParaRPr lang="en-US" sz="2800" b="1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en-US" sz="2800" b="1" i="1" dirty="0"/>
              </a:p>
              <a:p>
                <a:endParaRPr lang="en-US" sz="2800" b="1" i="1" dirty="0" smtClean="0"/>
              </a:p>
              <a:p>
                <a:endParaRPr lang="en-US" sz="2800" b="1" i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6463929"/>
            <a:ext cx="1061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*Note: if we don’t believe PT then we can’t go through the simple steps from before to derive a 2x2 </a:t>
            </a:r>
            <a:r>
              <a:rPr lang="en-US" sz="1600" i="1" dirty="0" err="1" smtClean="0"/>
              <a:t>DiD</a:t>
            </a:r>
            <a:r>
              <a:rPr lang="en-US" sz="1600" i="1" dirty="0" smtClean="0"/>
              <a:t> estimator.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6465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+mj-lt"/>
              </a:rPr>
              <a:t>Identifying assumption: Conditional PT	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2951"/>
                <a:ext cx="10515600" cy="469090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800" b="1" dirty="0" smtClean="0"/>
              </a:p>
              <a:p>
                <a:endParaRPr lang="en-US" sz="2800" b="1" dirty="0" smtClean="0"/>
              </a:p>
              <a:p>
                <a:r>
                  <a:rPr lang="en-US" sz="2800" dirty="0" smtClean="0"/>
                  <a:t>So why incorporate covariates?</a:t>
                </a:r>
                <a:endParaRPr lang="en-US" sz="2800" dirty="0"/>
              </a:p>
              <a:p>
                <a:endParaRPr lang="en-US" sz="2800" i="1" dirty="0"/>
              </a:p>
              <a:p>
                <a:r>
                  <a:rPr lang="en-US" sz="2800" dirty="0" smtClean="0"/>
                  <a:t>A weaker assumption is PT for units with a given X (</a:t>
                </a:r>
                <a:r>
                  <a:rPr lang="en-US" sz="2800" b="1" dirty="0" smtClean="0">
                    <a:solidFill>
                      <a:srgbClr val="00B050"/>
                    </a:solidFill>
                  </a:rPr>
                  <a:t>CPT</a:t>
                </a:r>
                <a:r>
                  <a:rPr lang="en-US" sz="2800" dirty="0" smtClean="0">
                    <a:solidFill>
                      <a:schemeClr val="accent6"/>
                    </a:solidFill>
                  </a:rPr>
                  <a:t>)</a:t>
                </a:r>
                <a:r>
                  <a:rPr lang="en-US" sz="2800" dirty="0" smtClean="0"/>
                  <a:t>:</a:t>
                </a:r>
                <a:endParaRPr lang="en-US" sz="2800" dirty="0"/>
              </a:p>
              <a:p>
                <a:pPr algn="ctr"/>
                <a:endParaRPr lang="en-US" sz="2800" b="1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2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=∞,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b="1" i="1" dirty="0" smtClean="0"/>
              </a:p>
              <a:p>
                <a:endParaRPr lang="en-US" sz="2800" b="1" i="1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2951"/>
                <a:ext cx="10515600" cy="4690907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955749"/>
                <a:ext cx="11353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 smtClean="0"/>
                  <a:t>*Alternate way to write PT in terms of conditional trends: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1600" b="0" i="1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1600" b="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1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=∞,</m:t>
                              </m:r>
                              <m:r>
                                <a:rPr lang="en-US" sz="1600" b="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en-US" sz="1600" dirty="0" smtClean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1600" i="1" dirty="0" smtClean="0"/>
                  <a:t>We can have CPT but not PT if </a:t>
                </a:r>
                <a:r>
                  <a:rPr lang="en-US" sz="1600" i="1" dirty="0"/>
                  <a:t>(a) </a:t>
                </a:r>
                <a:r>
                  <a:rPr lang="en-US" sz="1600" i="1" dirty="0" smtClean="0"/>
                  <a:t>trends vary by X (</a:t>
                </a:r>
                <a:r>
                  <a:rPr lang="en-US" sz="1600" i="1" dirty="0" smtClean="0">
                    <a:solidFill>
                      <a:srgbClr val="00B050"/>
                    </a:solidFill>
                  </a:rPr>
                  <a:t>but are equal across G</a:t>
                </a:r>
                <a:r>
                  <a:rPr lang="en-US" sz="1600" i="1" dirty="0" smtClean="0"/>
                  <a:t>) </a:t>
                </a:r>
                <a:r>
                  <a:rPr lang="en-US" sz="1600" i="1" u="sng" dirty="0" smtClean="0"/>
                  <a:t>and</a:t>
                </a:r>
                <a:r>
                  <a:rPr lang="en-US" sz="1600" i="1" dirty="0" smtClean="0"/>
                  <a:t> (b) </a:t>
                </a:r>
                <a:r>
                  <a:rPr lang="en-US" sz="1600" i="1" dirty="0" smtClean="0">
                    <a:solidFill>
                      <a:srgbClr val="FF0000"/>
                    </a:solidFill>
                  </a:rPr>
                  <a:t>X is imbalanced </a:t>
                </a:r>
                <a:r>
                  <a:rPr lang="en-US" sz="1600" i="1" dirty="0" smtClean="0"/>
                  <a:t>across groups.</a:t>
                </a:r>
                <a:endParaRPr lang="en-US" sz="1600" i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55749"/>
                <a:ext cx="11353800" cy="830997"/>
              </a:xfrm>
              <a:prstGeom prst="rect">
                <a:avLst/>
              </a:prstGeom>
              <a:blipFill>
                <a:blip r:embed="rId3"/>
                <a:stretch>
                  <a:fillRect l="-268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6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Identifying assumption: SO	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2951"/>
                <a:ext cx="10515600" cy="4690907"/>
              </a:xfrm>
            </p:spPr>
            <p:txBody>
              <a:bodyPr/>
              <a:lstStyle/>
              <a:p>
                <a:endParaRPr lang="en-US" sz="2800" b="1" i="1" dirty="0" smtClean="0"/>
              </a:p>
              <a:p>
                <a:r>
                  <a:rPr lang="en-US" sz="2800" b="1" dirty="0" smtClean="0">
                    <a:solidFill>
                      <a:srgbClr val="00B050"/>
                    </a:solidFill>
                  </a:rPr>
                  <a:t>Strong overlap: 		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e>
                        <m:sSub>
                          <m:sSubPr>
                            <m:ctrlPr>
                              <a:rPr lang="en-US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800" b="1" i="1" dirty="0" smtClean="0"/>
              </a:p>
              <a:p>
                <a:endParaRPr lang="en-US" sz="2800" b="1" i="1" dirty="0"/>
              </a:p>
              <a:p>
                <a:r>
                  <a:rPr lang="en-US" sz="2800" dirty="0" smtClean="0"/>
                  <a:t>“There are untreated units at every value of X.”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CPT itself doesn’t make much sense without this because either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800" dirty="0" smtClean="0"/>
                  <a:t> 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=∞,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smtClean="0"/>
                  <a:t>is not defined.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BUT: there are (modelling) ways around this.</a:t>
                </a:r>
                <a:endParaRPr lang="en-US" sz="2800" dirty="0"/>
              </a:p>
              <a:p>
                <a:endParaRPr lang="en-US" sz="2800" dirty="0" smtClean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2951"/>
                <a:ext cx="10515600" cy="4690907"/>
              </a:xfrm>
              <a:blipFill>
                <a:blip r:embed="rId2"/>
                <a:stretch>
                  <a:fillRect l="-1217" b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8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Technically SO failed here</a:t>
            </a:r>
            <a:endParaRPr lang="en-US" b="1" i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8" y="1444752"/>
            <a:ext cx="7449245" cy="5419507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280115" y="4680859"/>
            <a:ext cx="566057" cy="14586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13131" y="3559629"/>
            <a:ext cx="337457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Identification under CPT (</a:t>
            </a:r>
            <a:r>
              <a:rPr lang="en-US" b="1" dirty="0" err="1" smtClean="0">
                <a:latin typeface="+mj-lt"/>
              </a:rPr>
              <a:t>Estimand</a:t>
            </a:r>
            <a:r>
              <a:rPr lang="en-US" b="1" dirty="0" smtClean="0">
                <a:latin typeface="+mj-lt"/>
              </a:rPr>
              <a:t>)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612951"/>
                <a:ext cx="11455400" cy="4690907"/>
              </a:xfrm>
            </p:spPr>
            <p:txBody>
              <a:bodyPr/>
              <a:lstStyle/>
              <a:p>
                <a:r>
                  <a:rPr lang="en-US" sz="2800" dirty="0" smtClean="0"/>
                  <a:t>Conditioning on covariates gets right to the difference between </a:t>
                </a:r>
                <a:r>
                  <a:rPr lang="en-US" sz="2800" dirty="0" err="1"/>
                  <a:t>estimands</a:t>
                </a:r>
                <a:r>
                  <a:rPr lang="en-US" sz="2800" dirty="0"/>
                  <a:t> and estimators. See</a:t>
                </a:r>
                <a:r>
                  <a:rPr lang="en-US" sz="2800" dirty="0" smtClean="0"/>
                  <a:t>:</a:t>
                </a:r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(2)=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i="1" dirty="0"/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2400" i="1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</m:t>
                      </m:r>
                    </m:oMath>
                  </m:oMathPara>
                </a14:m>
                <a:endParaRPr lang="en-US" sz="2400" i="1" dirty="0" smtClean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                            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612951"/>
                <a:ext cx="11455400" cy="4690907"/>
              </a:xfrm>
              <a:blipFill>
                <a:blip r:embed="rId2"/>
                <a:stretch>
                  <a:fillRect l="-1118" t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5372100" y="3263900"/>
            <a:ext cx="3273147" cy="400050"/>
            <a:chOff x="5372100" y="3263900"/>
            <a:chExt cx="3273147" cy="40005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372100" y="3263900"/>
              <a:ext cx="215900" cy="393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588000" y="3294618"/>
              <a:ext cx="3057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Law of iterated expectations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803773" y="4069318"/>
            <a:ext cx="5517475" cy="511361"/>
            <a:chOff x="4803773" y="4069318"/>
            <a:chExt cx="5517475" cy="511361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5892800" y="4076700"/>
              <a:ext cx="1511300" cy="330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Left Brace 13"/>
            <p:cNvSpPr/>
            <p:nvPr/>
          </p:nvSpPr>
          <p:spPr>
            <a:xfrm rot="5400000">
              <a:off x="7414046" y="1860127"/>
              <a:ext cx="110279" cy="533082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69185" y="4069318"/>
              <a:ext cx="2852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Conditional parallel trends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387600" y="4995439"/>
            <a:ext cx="8795663" cy="673343"/>
            <a:chOff x="2387600" y="4995439"/>
            <a:chExt cx="8795663" cy="673343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5092700" y="4995439"/>
              <a:ext cx="2921000" cy="5544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2616200" y="5003800"/>
              <a:ext cx="2578100" cy="54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387600" y="5003800"/>
              <a:ext cx="127000" cy="546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772400" y="5022451"/>
              <a:ext cx="34108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Sub observed outcomes for potential outcomes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77928" y="5909519"/>
            <a:ext cx="8212505" cy="739076"/>
            <a:chOff x="1577928" y="5909519"/>
            <a:chExt cx="8212505" cy="739076"/>
          </a:xfrm>
        </p:grpSpPr>
        <p:sp>
          <p:nvSpPr>
            <p:cNvPr id="30" name="Left Brace 29"/>
            <p:cNvSpPr/>
            <p:nvPr/>
          </p:nvSpPr>
          <p:spPr>
            <a:xfrm rot="16200000" flipV="1">
              <a:off x="4684087" y="3184404"/>
              <a:ext cx="210797" cy="5661027"/>
            </a:xfrm>
            <a:prstGeom prst="leftBrac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77928" y="6279263"/>
              <a:ext cx="821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This is a conditional </a:t>
              </a:r>
              <a:r>
                <a:rPr lang="en-US" b="1" dirty="0" err="1" smtClean="0">
                  <a:solidFill>
                    <a:srgbClr val="00B050"/>
                  </a:solidFill>
                </a:rPr>
                <a:t>DiD</a:t>
              </a:r>
              <a:r>
                <a:rPr lang="en-US" b="1" dirty="0" smtClean="0">
                  <a:solidFill>
                    <a:srgbClr val="00B050"/>
                  </a:solidFill>
                </a:rPr>
                <a:t> ESTIMAND: all observable population quantities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07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+mj-lt"/>
              </a:rPr>
              <a:t>What should you actually do? (Estimator)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612951"/>
                <a:ext cx="11455400" cy="430524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r>
                  <a:rPr lang="en-US" sz="2400" i="1" dirty="0" smtClean="0"/>
                  <a:t>What can you do with this?</a:t>
                </a:r>
              </a:p>
              <a:p>
                <a:pPr marL="457200" indent="-457200">
                  <a:buAutoNum type="arabicPeriod"/>
                </a:pPr>
                <a:r>
                  <a:rPr lang="en-US" sz="2400" i="1" dirty="0" smtClean="0"/>
                  <a:t>Categorical </a:t>
                </a:r>
                <a:r>
                  <a:rPr lang="en-US" sz="2400" i="1" dirty="0" err="1" smtClean="0"/>
                  <a:t>covariates</a:t>
                </a:r>
                <a:r>
                  <a:rPr lang="en-US" sz="2400" i="1" dirty="0" err="1" smtClean="0">
                    <a:sym typeface="Wingdings" panose="05000000000000000000" pitchFamily="2" charset="2"/>
                  </a:rPr>
                  <a:t>non-parametric</a:t>
                </a:r>
                <a:r>
                  <a:rPr lang="en-US" sz="2400" i="1" dirty="0" smtClean="0">
                    <a:sym typeface="Wingdings" panose="05000000000000000000" pitchFamily="2" charset="2"/>
                  </a:rPr>
                  <a:t> estimator 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612951"/>
                <a:ext cx="11455400" cy="4305249"/>
              </a:xfrm>
              <a:blipFill>
                <a:blip r:embed="rId2"/>
                <a:stretch>
                  <a:fillRect l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+mj-lt"/>
              </a:rPr>
              <a:t>What should you actually do? (Estimator)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612951"/>
                <a:ext cx="11455400" cy="489262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r>
                  <a:rPr lang="en-US" sz="2400" i="1" dirty="0" smtClean="0"/>
                  <a:t>What can you do with this?</a:t>
                </a:r>
              </a:p>
              <a:p>
                <a:pPr marL="457200" indent="-457200">
                  <a:buAutoNum type="arabicPeriod"/>
                </a:pPr>
                <a:r>
                  <a:rPr lang="en-US" sz="2400" i="1" dirty="0" smtClean="0"/>
                  <a:t>Categorical </a:t>
                </a:r>
                <a:r>
                  <a:rPr lang="en-US" sz="2400" i="1" dirty="0" err="1" smtClean="0"/>
                  <a:t>covariates</a:t>
                </a:r>
                <a:r>
                  <a:rPr lang="en-US" sz="2400" i="1" dirty="0" err="1" smtClean="0">
                    <a:sym typeface="Wingdings" panose="05000000000000000000" pitchFamily="2" charset="2"/>
                  </a:rPr>
                  <a:t>non-parametric</a:t>
                </a:r>
                <a:r>
                  <a:rPr lang="en-US" sz="2400" i="1" dirty="0" smtClean="0">
                    <a:sym typeface="Wingdings" panose="05000000000000000000" pitchFamily="2" charset="2"/>
                  </a:rPr>
                  <a:t> estimator </a:t>
                </a:r>
              </a:p>
              <a:p>
                <a:r>
                  <a:rPr lang="en-US" sz="2400" i="1" u="sng" dirty="0" smtClean="0">
                    <a:sym typeface="Wingdings" panose="05000000000000000000" pitchFamily="2" charset="2"/>
                  </a:rPr>
                  <a:t>Step 1</a:t>
                </a:r>
                <a:r>
                  <a:rPr lang="en-US" sz="2400" i="1" dirty="0" smtClean="0">
                    <a:sym typeface="Wingdings" panose="05000000000000000000" pitchFamily="2" charset="2"/>
                  </a:rPr>
                  <a:t>: get mean outcome change for untreated units at every value of X (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i="1" dirty="0" smtClean="0">
                    <a:sym typeface="Wingdings" panose="05000000000000000000" pitchFamily="2" charset="2"/>
                  </a:rPr>
                  <a:t>)</a:t>
                </a:r>
              </a:p>
              <a:p>
                <a:endParaRPr lang="en-US" sz="2400" i="1" dirty="0" smtClean="0">
                  <a:sym typeface="Wingdings" panose="05000000000000000000" pitchFamily="2" charset="2"/>
                </a:endParaRPr>
              </a:p>
              <a:p>
                <a:r>
                  <a:rPr lang="en-US" sz="2400" i="1" u="sng" dirty="0" smtClean="0">
                    <a:sym typeface="Wingdings" panose="05000000000000000000" pitchFamily="2" charset="2"/>
                  </a:rPr>
                  <a:t>Step 2</a:t>
                </a:r>
                <a:r>
                  <a:rPr lang="en-US" sz="2400" i="1" dirty="0" smtClean="0">
                    <a:sym typeface="Wingdings" panose="05000000000000000000" pitchFamily="2" charset="2"/>
                  </a:rPr>
                  <a:t>: weight them by distribution of X for treated units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r>
                  <a:rPr lang="en-US" sz="2400" i="1" dirty="0" smtClean="0">
                    <a:sym typeface="Wingdings" panose="05000000000000000000" pitchFamily="2" charset="2"/>
                  </a:rPr>
                  <a:t>) </a:t>
                </a:r>
              </a:p>
              <a:p>
                <a:pPr lvl="1"/>
                <a:r>
                  <a:rPr lang="en-US" i="1" dirty="0" smtClean="0">
                    <a:sym typeface="Wingdings" panose="05000000000000000000" pitchFamily="2" charset="2"/>
                  </a:rPr>
                  <a:t>	(or calculate a 2x2 </a:t>
                </a:r>
                <a:r>
                  <a:rPr lang="en-US" i="1" dirty="0" err="1" smtClean="0">
                    <a:sym typeface="Wingdings" panose="05000000000000000000" pitchFamily="2" charset="2"/>
                  </a:rPr>
                  <a:t>DiD</a:t>
                </a:r>
                <a:r>
                  <a:rPr lang="en-US" i="1" dirty="0" smtClean="0">
                    <a:sym typeface="Wingdings" panose="05000000000000000000" pitchFamily="2" charset="2"/>
                  </a:rPr>
                  <a:t> at each value of X and average those)</a:t>
                </a:r>
              </a:p>
              <a:p>
                <a:r>
                  <a:rPr lang="en-US" i="1" dirty="0" smtClean="0">
                    <a:sym typeface="Wingdings" panose="05000000000000000000" pitchFamily="2" charset="2"/>
                  </a:rPr>
                  <a:t>*</a:t>
                </a:r>
                <a:r>
                  <a:rPr lang="en-US" sz="2000" i="1" dirty="0" smtClean="0">
                    <a:sym typeface="Wingdings" panose="05000000000000000000" pitchFamily="2" charset="2"/>
                  </a:rPr>
                  <a:t>Challenge: dimensionality/sample size</a:t>
                </a:r>
                <a:endParaRPr lang="en-US" sz="2000" i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612951"/>
                <a:ext cx="11455400" cy="4892624"/>
              </a:xfrm>
              <a:blipFill>
                <a:blip r:embed="rId2"/>
                <a:stretch>
                  <a:fillRect l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15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+mj-lt"/>
              </a:rPr>
              <a:t>What should you actually do? (Estimator)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612951"/>
                <a:ext cx="11455400" cy="495294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</m:oMath>
                  </m:oMathPara>
                </a14:m>
                <a:endParaRPr lang="en-US" sz="2400" i="1" dirty="0" smtClean="0"/>
              </a:p>
              <a:p>
                <a:r>
                  <a:rPr lang="en-US" sz="2400" i="1" dirty="0" smtClean="0"/>
                  <a:t>What can you do with this?</a:t>
                </a:r>
              </a:p>
              <a:p>
                <a:pPr marL="457200" indent="-457200">
                  <a:buAutoNum type="arabicPeriod"/>
                </a:pPr>
                <a:r>
                  <a:rPr lang="en-US" sz="2400" i="1" dirty="0" smtClean="0">
                    <a:solidFill>
                      <a:schemeClr val="bg2"/>
                    </a:solidFill>
                  </a:rPr>
                  <a:t>Categorical </a:t>
                </a:r>
                <a:r>
                  <a:rPr lang="en-US" sz="2400" i="1" dirty="0" err="1" smtClean="0">
                    <a:solidFill>
                      <a:schemeClr val="bg2"/>
                    </a:solidFill>
                  </a:rPr>
                  <a:t>covariates</a:t>
                </a:r>
                <a:r>
                  <a:rPr lang="en-US" sz="2400" i="1" dirty="0" err="1" smtClean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non-parametric</a:t>
                </a:r>
                <a:r>
                  <a:rPr lang="en-US" sz="2400" i="1" dirty="0" smtClean="0">
                    <a:solidFill>
                      <a:schemeClr val="bg2"/>
                    </a:solidFill>
                    <a:sym typeface="Wingdings" panose="05000000000000000000" pitchFamily="2" charset="2"/>
                  </a:rPr>
                  <a:t> estimator </a:t>
                </a:r>
              </a:p>
              <a:p>
                <a:pPr marL="457200" indent="-457200">
                  <a:buAutoNum type="arabicPeriod"/>
                </a:pPr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Continuous covariates modelling choices:*</a:t>
                </a:r>
              </a:p>
              <a:p>
                <a:pPr lvl="1"/>
                <a:endParaRPr lang="en-US" sz="2400" i="1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612951"/>
                <a:ext cx="11455400" cy="4952949"/>
              </a:xfrm>
              <a:blipFill>
                <a:blip r:embed="rId2"/>
                <a:stretch>
                  <a:fillRect l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1600" y="6375400"/>
                <a:ext cx="100753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*</a:t>
                </a:r>
                <a:r>
                  <a:rPr lang="en-US" sz="1600" i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b/c actually calculating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i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may be </a:t>
                </a:r>
                <a:r>
                  <a:rPr lang="en-US" sz="16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impossible. </a:t>
                </a:r>
                <a:r>
                  <a:rPr lang="en-US" sz="1600" i="1" dirty="0" err="1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Estimand</a:t>
                </a:r>
                <a:r>
                  <a:rPr lang="en-US" sz="16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has no feasible analog in the sample.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6375400"/>
                <a:ext cx="10075322" cy="338554"/>
              </a:xfrm>
              <a:prstGeom prst="rect">
                <a:avLst/>
              </a:prstGeom>
              <a:blipFill>
                <a:blip r:embed="rId3"/>
                <a:stretch>
                  <a:fillRect l="-36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612951"/>
                <a:ext cx="11455400" cy="5041849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400" u="sng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Model </a:t>
                </a:r>
                <a:r>
                  <a:rPr lang="en-US" sz="2400" u="sng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conditional probability of treatment</a:t>
                </a:r>
                <a:r>
                  <a:rPr lang="en-US" sz="2400" u="sng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u="sng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 u="sng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u="sng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u="sng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u="sng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u="sng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2400" b="0" i="1" u="sng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u="sng" smtClean="0">
                        <a:latin typeface="Cambria Math" panose="02040503050406030204" pitchFamily="18" charset="0"/>
                      </a:rPr>
                      <m:t>[1{</m:t>
                    </m:r>
                    <m:sSub>
                      <m:sSubPr>
                        <m:ctrlPr>
                          <a:rPr lang="en-US" sz="2400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sng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u="sng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u="sng" smtClean="0">
                        <a:latin typeface="Cambria Math" panose="02040503050406030204" pitchFamily="18" charset="0"/>
                      </a:rPr>
                      <m:t>=2}|</m:t>
                    </m:r>
                    <m:sSub>
                      <m:sSubPr>
                        <m:ctrlPr>
                          <a:rPr lang="en-US" sz="2400" b="0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sng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u="sng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u="sng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u="sng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US" sz="2400" i="1" dirty="0" smtClean="0">
                    <a:latin typeface="+mj-lt"/>
                  </a:rPr>
                  <a:t>Step 1: </a:t>
                </a:r>
                <a:r>
                  <a:rPr lang="en-US" sz="2400" i="1" dirty="0" err="1" smtClean="0">
                    <a:latin typeface="+mj-lt"/>
                  </a:rPr>
                  <a:t>Estimand</a:t>
                </a:r>
                <a:r>
                  <a:rPr lang="en-US" sz="2400" i="1" dirty="0" smtClean="0">
                    <a:latin typeface="+mj-lt"/>
                  </a:rPr>
                  <a:t> in terms of the true p-score:</a:t>
                </a:r>
                <a:endParaRPr lang="en-US" sz="2400" i="1" dirty="0">
                  <a:latin typeface="+mj-lt"/>
                </a:endParaRPr>
              </a:p>
              <a:p>
                <a:pPr lvl="2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Step 2: Use logit/</a:t>
                </a:r>
                <a:r>
                  <a:rPr lang="en-US" sz="2400" i="1" dirty="0" err="1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probit</a:t>
                </a:r>
                <a:r>
                  <a:rPr lang="en-US" sz="2400" i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to get an estimated p-score,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, and form weights:</a:t>
                </a:r>
              </a:p>
              <a:p>
                <a:endParaRPr lang="en-US" sz="2000" i="1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e>
                                  </m:d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i="1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Step 3: Get counterfactual by averaging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for untreated units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𝐼𝑃𝑊</m:t>
                          </m:r>
                        </m:sup>
                      </m:sSup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612951"/>
                <a:ext cx="11455400" cy="5041849"/>
              </a:xfrm>
              <a:blipFill>
                <a:blip r:embed="rId3"/>
                <a:stretch>
                  <a:fillRect l="-852" t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-45358" y="6532626"/>
            <a:ext cx="3967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sym typeface="Wingdings" panose="05000000000000000000" pitchFamily="2" charset="2"/>
              </a:rPr>
              <a:t>(</a:t>
            </a:r>
            <a:r>
              <a:rPr lang="en-US" sz="1600" dirty="0" err="1">
                <a:solidFill>
                  <a:schemeClr val="accent6"/>
                </a:solidFill>
                <a:sym typeface="Wingdings" panose="05000000000000000000" pitchFamily="2" charset="2"/>
              </a:rPr>
              <a:t>Abadie</a:t>
            </a:r>
            <a:r>
              <a:rPr lang="en-US" sz="1600" dirty="0">
                <a:solidFill>
                  <a:schemeClr val="accent6"/>
                </a:solidFill>
                <a:sym typeface="Wingdings" panose="05000000000000000000" pitchFamily="2" charset="2"/>
              </a:rPr>
              <a:t> 2005, </a:t>
            </a:r>
            <a:r>
              <a:rPr lang="en-US" sz="1600" dirty="0" err="1">
                <a:solidFill>
                  <a:schemeClr val="accent6"/>
                </a:solidFill>
                <a:sym typeface="Wingdings" panose="05000000000000000000" pitchFamily="2" charset="2"/>
              </a:rPr>
              <a:t>Sant’Anna</a:t>
            </a:r>
            <a:r>
              <a:rPr lang="en-US" sz="1600" dirty="0">
                <a:solidFill>
                  <a:schemeClr val="accent6"/>
                </a:solidFill>
                <a:sym typeface="Wingdings" panose="05000000000000000000" pitchFamily="2" charset="2"/>
              </a:rPr>
              <a:t> and Zhao 2020)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What should you actually do? (IPW)</a:t>
            </a:r>
            <a:endParaRPr lang="en-US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371114" y="3766457"/>
            <a:ext cx="3630386" cy="1013749"/>
            <a:chOff x="8371114" y="3766457"/>
            <a:chExt cx="3630386" cy="1013749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8371114" y="3766457"/>
              <a:ext cx="1891416" cy="62593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262529" y="4133875"/>
              <a:ext cx="17389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Dimension reduction!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89914" y="2114758"/>
            <a:ext cx="4816327" cy="1115715"/>
            <a:chOff x="6389914" y="2114758"/>
            <a:chExt cx="4816327" cy="1115715"/>
          </a:xfrm>
        </p:grpSpPr>
        <p:sp>
          <p:nvSpPr>
            <p:cNvPr id="2" name="Oval 1"/>
            <p:cNvSpPr/>
            <p:nvPr/>
          </p:nvSpPr>
          <p:spPr>
            <a:xfrm>
              <a:off x="6389914" y="2707959"/>
              <a:ext cx="522514" cy="52251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6912429" y="2114758"/>
              <a:ext cx="4293812" cy="671986"/>
              <a:chOff x="7805058" y="3473657"/>
              <a:chExt cx="4293812" cy="671986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8926286" y="3473657"/>
                <a:ext cx="3172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solidFill>
                      <a:srgbClr val="00B050"/>
                    </a:solidFill>
                  </a:rPr>
                  <a:t>Weighted expectation of outcomes, not conditional-on-X expectations</a:t>
                </a:r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H="1">
                <a:off x="7805058" y="3848112"/>
                <a:ext cx="1121228" cy="297531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223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612951"/>
                <a:ext cx="11455400" cy="5041849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400" u="sng" dirty="0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Why does this work (intuitively)?</a:t>
                </a:r>
                <a:r>
                  <a:rPr lang="en-US" sz="2400" dirty="0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By imposing balance in covariates. Under CPT the problem with PT was imbalance. </a:t>
                </a:r>
              </a:p>
              <a:p>
                <a:r>
                  <a:rPr lang="en-US" sz="24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Weights are convex </a:t>
                </a:r>
                <a:r>
                  <a:rPr lang="en-US" sz="2400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up-weights untreated units that “look like” treated units</a:t>
                </a:r>
              </a:p>
              <a:p>
                <a:pPr marL="1485900" lvl="2" indent="-342900">
                  <a:spcBef>
                    <a:spcPts val="1200"/>
                  </a:spcBef>
                </a:pPr>
                <a:r>
                  <a:rPr lang="en-US" sz="1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Can be unstable when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is very large; </a:t>
                </a:r>
                <a:r>
                  <a:rPr lang="en-US" sz="1600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small covariate </a:t>
                </a:r>
                <a:r>
                  <a:rPr lang="en-US" sz="1600" dirty="0" err="1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changeslarge</a:t>
                </a:r>
                <a:r>
                  <a:rPr lang="en-US" sz="1600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changes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 down-weights units that do not “look like” treated units </a:t>
                </a:r>
              </a:p>
              <a:p>
                <a:pPr marL="1485900" lvl="2" indent="-342900">
                  <a:spcBef>
                    <a:spcPts val="1200"/>
                  </a:spcBef>
                </a:pPr>
                <a:r>
                  <a:rPr lang="en-US" sz="1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to </a:t>
                </a:r>
                <a:r>
                  <a:rPr lang="en-US" sz="1600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the point of </a:t>
                </a:r>
                <a:r>
                  <a:rPr lang="en-US" sz="1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almost throwing them away when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is very small (dropping </a:t>
                </a:r>
                <a:r>
                  <a:rPr lang="en-US" sz="1600" dirty="0" err="1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obs</a:t>
                </a:r>
                <a:r>
                  <a:rPr lang="en-US" sz="1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is a version of reweighting)</a:t>
                </a:r>
                <a:endParaRPr lang="en-US" sz="1600" dirty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endParaRPr lang="en-US" sz="2400" b="1" u="sng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b="1" u="sng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**Requires strong overlap</a:t>
                </a:r>
                <a:r>
                  <a:rPr lang="en-US" sz="2000" b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: if there’s no untreated unit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b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 there’s nothing to reweight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612951"/>
                <a:ext cx="11455400" cy="5041849"/>
              </a:xfrm>
              <a:blipFill>
                <a:blip r:embed="rId3"/>
                <a:stretch>
                  <a:fillRect l="-852" t="-1088" r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What should you actually do? (IPW)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689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A difference-in-differences blueprint</a:t>
            </a:r>
            <a:endParaRPr 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9524" y="186989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do we want to learn?</a:t>
            </a:r>
          </a:p>
        </p:txBody>
      </p:sp>
      <p:sp>
        <p:nvSpPr>
          <p:cNvPr id="5" name="Arc 4"/>
          <p:cNvSpPr/>
          <p:nvPr/>
        </p:nvSpPr>
        <p:spPr>
          <a:xfrm>
            <a:off x="5900790" y="2169349"/>
            <a:ext cx="2568539" cy="2476072"/>
          </a:xfrm>
          <a:prstGeom prst="arc">
            <a:avLst>
              <a:gd name="adj1" fmla="val 17171777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32214" y="3496313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will we learn about it?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9008" y="5158702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What will we do </a:t>
            </a:r>
          </a:p>
          <a:p>
            <a:pPr algn="ctr"/>
            <a:r>
              <a:rPr lang="en-US" sz="2400" dirty="0" smtClean="0"/>
              <a:t>(specifically) with our data?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667" y="3496313"/>
            <a:ext cx="518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should we interpret our results?</a:t>
            </a:r>
          </a:p>
        </p:txBody>
      </p:sp>
      <p:sp>
        <p:nvSpPr>
          <p:cNvPr id="9" name="Arc 8"/>
          <p:cNvSpPr/>
          <p:nvPr/>
        </p:nvSpPr>
        <p:spPr>
          <a:xfrm rot="5400000">
            <a:off x="5947023" y="2837495"/>
            <a:ext cx="2568539" cy="2476072"/>
          </a:xfrm>
          <a:prstGeom prst="arc">
            <a:avLst>
              <a:gd name="adj1" fmla="val 16414962"/>
              <a:gd name="adj2" fmla="val 2072059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0448693">
            <a:off x="2825684" y="2837495"/>
            <a:ext cx="2568539" cy="2476072"/>
          </a:xfrm>
          <a:prstGeom prst="arc">
            <a:avLst>
              <a:gd name="adj1" fmla="val 17171777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47625" y="2339676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chemeClr val="tx2"/>
                </a:solidFill>
              </a:rPr>
              <a:t>ATT</a:t>
            </a:r>
            <a:r>
              <a:rPr lang="en-US" b="1" i="1" dirty="0" smtClean="0">
                <a:solidFill>
                  <a:schemeClr val="tx2"/>
                </a:solidFill>
              </a:rPr>
              <a:t> for today (but can </a:t>
            </a:r>
          </a:p>
          <a:p>
            <a:r>
              <a:rPr lang="en-US" b="1" i="1" dirty="0" smtClean="0">
                <a:solidFill>
                  <a:schemeClr val="tx2"/>
                </a:solidFill>
              </a:rPr>
              <a:t>target distributions, too)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45433" y="3955398"/>
            <a:ext cx="3621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chemeClr val="tx2"/>
                </a:solidFill>
              </a:rPr>
              <a:t>DiD</a:t>
            </a:r>
            <a:r>
              <a:rPr lang="en-US" b="1" i="1" dirty="0" smtClean="0">
                <a:solidFill>
                  <a:schemeClr val="tx2"/>
                </a:solidFill>
              </a:rPr>
              <a:t>: a treatment changes for </a:t>
            </a:r>
          </a:p>
          <a:p>
            <a:r>
              <a:rPr lang="en-US" b="1" i="1" dirty="0" smtClean="0">
                <a:solidFill>
                  <a:schemeClr val="tx2"/>
                </a:solidFill>
              </a:rPr>
              <a:t>one group but not another</a:t>
            </a:r>
          </a:p>
          <a:p>
            <a:r>
              <a:rPr lang="en-US" b="1" i="1" u="sng" dirty="0" smtClean="0">
                <a:solidFill>
                  <a:schemeClr val="tx2"/>
                </a:solidFill>
              </a:rPr>
              <a:t>ID assumptions</a:t>
            </a:r>
            <a:r>
              <a:rPr lang="en-US" b="1" i="1" dirty="0" smtClean="0">
                <a:solidFill>
                  <a:schemeClr val="tx2"/>
                </a:solidFill>
              </a:rPr>
              <a:t>: parallel trends</a:t>
            </a:r>
          </a:p>
          <a:p>
            <a:r>
              <a:rPr lang="en-US" b="1" i="1" u="sng" dirty="0" err="1" smtClean="0">
                <a:solidFill>
                  <a:schemeClr val="tx2"/>
                </a:solidFill>
              </a:rPr>
              <a:t>Estimand</a:t>
            </a:r>
            <a:r>
              <a:rPr lang="en-US" b="1" i="1" dirty="0" smtClean="0">
                <a:solidFill>
                  <a:schemeClr val="tx2"/>
                </a:solidFill>
              </a:rPr>
              <a:t>: 2x2 (expectations)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39011" y="6040434"/>
            <a:ext cx="6340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smtClean="0">
                <a:solidFill>
                  <a:schemeClr val="tx2"/>
                </a:solidFill>
              </a:rPr>
              <a:t>Estimator</a:t>
            </a:r>
            <a:r>
              <a:rPr lang="en-US" b="1" i="1" dirty="0" smtClean="0">
                <a:solidFill>
                  <a:schemeClr val="tx2"/>
                </a:solidFill>
              </a:rPr>
              <a:t>: 2x2 (means), potentially many</a:t>
            </a:r>
          </a:p>
          <a:p>
            <a:r>
              <a:rPr lang="en-US" b="1" i="1" dirty="0" smtClean="0">
                <a:solidFill>
                  <a:schemeClr val="tx2"/>
                </a:solidFill>
              </a:rPr>
              <a:t>of them and possibly modelling choices with covariates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779" y="4099503"/>
            <a:ext cx="2379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Robustness </a:t>
            </a:r>
          </a:p>
          <a:p>
            <a:r>
              <a:rPr lang="en-US" b="1" i="1" dirty="0" smtClean="0">
                <a:solidFill>
                  <a:schemeClr val="tx2"/>
                </a:solidFill>
              </a:rPr>
              <a:t>(not today, but much easier with a clear analysis)</a:t>
            </a:r>
            <a:endParaRPr lang="en-US" b="1" i="1" dirty="0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159956" y="2097657"/>
            <a:ext cx="4136335" cy="2568539"/>
            <a:chOff x="1159956" y="2097657"/>
            <a:chExt cx="4136335" cy="2568539"/>
          </a:xfrm>
        </p:grpSpPr>
        <p:sp>
          <p:nvSpPr>
            <p:cNvPr id="11" name="Arc 10"/>
            <p:cNvSpPr/>
            <p:nvPr/>
          </p:nvSpPr>
          <p:spPr>
            <a:xfrm rot="15147179">
              <a:off x="2773985" y="2143891"/>
              <a:ext cx="2568539" cy="2476072"/>
            </a:xfrm>
            <a:prstGeom prst="arc">
              <a:avLst>
                <a:gd name="adj1" fmla="val 17640986"/>
                <a:gd name="adj2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59956" y="2289932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accent2"/>
                  </a:solidFill>
                </a:rPr>
                <a:t>Knowledge!</a:t>
              </a:r>
              <a:endParaRPr lang="en-US" b="1" i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74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8" y="1444752"/>
            <a:ext cx="7449245" cy="5419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𝐼𝑃𝑊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(2)</m:t>
                      </m:r>
                    </m:oMath>
                  </m:oMathPara>
                </a14:m>
                <a:endParaRPr lang="en-US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=138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80217" y="5886450"/>
                <a:ext cx="869276" cy="280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=225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17" y="5886450"/>
                <a:ext cx="869276" cy="2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H="1" flipV="1">
            <a:off x="3679372" y="1872344"/>
            <a:ext cx="0" cy="43276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145281" y="1883227"/>
            <a:ext cx="0" cy="43276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57500" y="3543300"/>
            <a:ext cx="465772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34547" y="3393352"/>
                <a:ext cx="332014" cy="280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547" y="3393352"/>
                <a:ext cx="332014" cy="280846"/>
              </a:xfrm>
              <a:prstGeom prst="rect">
                <a:avLst/>
              </a:prstGeom>
              <a:blipFill>
                <a:blip r:embed="rId7"/>
                <a:stretch>
                  <a:fillRect l="-16667" t="-2174" r="-25926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114630" y="2850427"/>
                <a:ext cx="281396" cy="284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630" y="2850427"/>
                <a:ext cx="281396" cy="284245"/>
              </a:xfrm>
              <a:prstGeom prst="rect">
                <a:avLst/>
              </a:prstGeom>
              <a:blipFill>
                <a:blip r:embed="rId8"/>
                <a:stretch>
                  <a:fillRect l="-26087" r="-2391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2857500" y="3009900"/>
            <a:ext cx="420624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2857500" y="3021877"/>
            <a:ext cx="5412922" cy="313868"/>
            <a:chOff x="2857500" y="3021877"/>
            <a:chExt cx="5412922" cy="3138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7552780" y="3021877"/>
                  <a:ext cx="717642" cy="3138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𝐼𝑃𝑊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2780" y="3021877"/>
                  <a:ext cx="717642" cy="313868"/>
                </a:xfrm>
                <a:prstGeom prst="rect">
                  <a:avLst/>
                </a:prstGeom>
                <a:blipFill>
                  <a:blip r:embed="rId9"/>
                  <a:stretch>
                    <a:fillRect l="-6780" r="-847" b="-196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2857500" y="3181350"/>
              <a:ext cx="4657725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811745" y="1883227"/>
            <a:ext cx="2750605" cy="1660073"/>
            <a:chOff x="811745" y="1883227"/>
            <a:chExt cx="2750605" cy="1660073"/>
          </a:xfrm>
        </p:grpSpPr>
        <p:sp>
          <p:nvSpPr>
            <p:cNvPr id="22" name="Oval 21"/>
            <p:cNvSpPr/>
            <p:nvPr/>
          </p:nvSpPr>
          <p:spPr>
            <a:xfrm>
              <a:off x="2857500" y="1883227"/>
              <a:ext cx="704850" cy="1660073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11745" y="2128758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Less weight here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14308" y="5877905"/>
            <a:ext cx="1997132" cy="302840"/>
            <a:chOff x="3714308" y="5877905"/>
            <a:chExt cx="1997132" cy="302840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3714308" y="6010275"/>
              <a:ext cx="430973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4889227" y="5877905"/>
                  <a:ext cx="822213" cy="302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𝐼𝑃𝑊</m:t>
                            </m:r>
                          </m:sup>
                        </m:sSub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9227" y="5877905"/>
                  <a:ext cx="822213" cy="3028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4352272" y="2121290"/>
            <a:ext cx="3685188" cy="2102098"/>
            <a:chOff x="4352272" y="2121290"/>
            <a:chExt cx="3685188" cy="2102098"/>
          </a:xfrm>
        </p:grpSpPr>
        <p:sp>
          <p:nvSpPr>
            <p:cNvPr id="24" name="Oval 23"/>
            <p:cNvSpPr/>
            <p:nvPr/>
          </p:nvSpPr>
          <p:spPr>
            <a:xfrm>
              <a:off x="4352272" y="2563315"/>
              <a:ext cx="2993518" cy="1660073"/>
            </a:xfrm>
            <a:prstGeom prst="ellipse">
              <a:avLst/>
            </a:prstGeom>
            <a:solidFill>
              <a:srgbClr val="45C2B1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70255" y="2121290"/>
              <a:ext cx="196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More weight here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270422" y="3134672"/>
            <a:ext cx="2637409" cy="399103"/>
            <a:chOff x="8270422" y="3134672"/>
            <a:chExt cx="2637409" cy="399103"/>
          </a:xfrm>
        </p:grpSpPr>
        <p:sp>
          <p:nvSpPr>
            <p:cNvPr id="33" name="Right Brace 32"/>
            <p:cNvSpPr/>
            <p:nvPr/>
          </p:nvSpPr>
          <p:spPr>
            <a:xfrm>
              <a:off x="8270422" y="3134672"/>
              <a:ext cx="111578" cy="399103"/>
            </a:xfrm>
            <a:prstGeom prst="rightBrac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8517048" y="3155145"/>
                  <a:ext cx="2390783" cy="37863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𝐴𝑇𝑇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𝐼𝑃𝑊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=−0.041</m:t>
                        </m:r>
                      </m:oMath>
                    </m:oMathPara>
                  </a14:m>
                  <a:endParaRPr 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7048" y="3155145"/>
                  <a:ext cx="2390783" cy="3786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Left Brace 36"/>
          <p:cNvSpPr/>
          <p:nvPr/>
        </p:nvSpPr>
        <p:spPr>
          <a:xfrm>
            <a:off x="2479354" y="2992549"/>
            <a:ext cx="261124" cy="541226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50359" y="2844715"/>
            <a:ext cx="1656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-0.053; biased by imbalance in clinic size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7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What should you actually do? (RA)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612951"/>
                <a:ext cx="11455400" cy="5041849"/>
              </a:xfrm>
              <a:solidFill>
                <a:schemeClr val="bg1"/>
              </a:solidFill>
            </p:spPr>
            <p:txBody>
              <a:bodyPr/>
              <a:lstStyle/>
              <a:p>
                <a:r>
                  <a:rPr lang="en-US" sz="2400" u="sng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Model untreated outcome trends as some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Step 1: Pick a functional form for the outcome model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i="1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i="1" dirty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	</a:t>
                </a:r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Linear: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i="1" dirty="0" smtClean="0"/>
                  <a:t>; n</a:t>
                </a:r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on-linear: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𝛥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; non-	parametric/ML/</a:t>
                </a:r>
                <a:r>
                  <a:rPr lang="en-US" sz="2400" i="1" dirty="0" err="1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etc</a:t>
                </a:r>
                <a:endParaRPr lang="en-US" sz="2400" i="1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Step 2: Use untreated observations to estimate that model’s parameters;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2400" b="1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sub>
                    </m:sSub>
                  </m:oMath>
                </a14:m>
                <a:endParaRPr lang="en-US" sz="2400" i="1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400" i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Step 3: Get counterfactual by applying the estimated model to treated units’ X:</a:t>
                </a:r>
              </a:p>
              <a:p>
                <a:pPr>
                  <a:lnSpc>
                    <a:spcPct val="10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𝑅𝐴</m:t>
                          </m:r>
                        </m:sup>
                      </m:sSup>
                      <m:d>
                        <m:dPr>
                          <m:ctrlPr>
                            <a:rPr lang="en-US" sz="2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400" b="0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US" sz="2400" i="1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612951"/>
                <a:ext cx="11455400" cy="5041849"/>
              </a:xfrm>
              <a:blipFill>
                <a:blip r:embed="rId2"/>
                <a:stretch>
                  <a:fillRect l="-852" t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6822" y="2656114"/>
            <a:ext cx="3634321" cy="853884"/>
            <a:chOff x="7240508" y="2503714"/>
            <a:chExt cx="3634321" cy="853884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58200" y="2503714"/>
              <a:ext cx="2416629" cy="32152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240508" y="2711267"/>
              <a:ext cx="158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Dimension reduction!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-12700" y="6478197"/>
            <a:ext cx="5996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(Heckman, </a:t>
            </a:r>
            <a:r>
              <a:rPr lang="en-US" sz="1600" dirty="0" err="1" smtClean="0">
                <a:solidFill>
                  <a:schemeClr val="accent6"/>
                </a:solidFill>
                <a:sym typeface="Wingdings" panose="05000000000000000000" pitchFamily="2" charset="2"/>
              </a:rPr>
              <a:t>Ichimura</a:t>
            </a:r>
            <a:r>
              <a:rPr lang="en-US" sz="16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 and Todd 1997, </a:t>
            </a:r>
            <a:r>
              <a:rPr lang="en-US" sz="1600" dirty="0" err="1">
                <a:solidFill>
                  <a:schemeClr val="accent6"/>
                </a:solidFill>
                <a:sym typeface="Wingdings" panose="05000000000000000000" pitchFamily="2" charset="2"/>
              </a:rPr>
              <a:t>Sant’Anna</a:t>
            </a:r>
            <a:r>
              <a:rPr lang="en-US" sz="1600" dirty="0">
                <a:solidFill>
                  <a:schemeClr val="accent6"/>
                </a:solidFill>
                <a:sym typeface="Wingdings" panose="05000000000000000000" pitchFamily="2" charset="2"/>
              </a:rPr>
              <a:t> and Zhao 2020)</a:t>
            </a:r>
          </a:p>
        </p:txBody>
      </p:sp>
    </p:spTree>
    <p:extLst>
      <p:ext uri="{BB962C8B-B14F-4D97-AF65-F5344CB8AC3E}">
        <p14:creationId xmlns:p14="http://schemas.microsoft.com/office/powerpoint/2010/main" val="20853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What should you actually do? (RA)</a:t>
            </a:r>
            <a:endParaRPr lang="en-US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546100" y="1612951"/>
                <a:ext cx="11455400" cy="5041849"/>
              </a:xfrm>
              <a:noFill/>
            </p:spPr>
            <p:txBody>
              <a:bodyPr/>
              <a:lstStyle/>
              <a:p>
                <a:r>
                  <a:rPr lang="en-US" sz="2400" u="sng" dirty="0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Why does this work (intuitively)?</a:t>
                </a:r>
                <a:r>
                  <a:rPr lang="en-US" sz="2400" dirty="0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By</a:t>
                </a:r>
                <a:r>
                  <a:rPr lang="en-US" sz="2400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2400" dirty="0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making it feasible to estimated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. Under CPT, that object equals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 smtClean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.</a:t>
                </a:r>
              </a:p>
              <a:p>
                <a:endParaRPr lang="en-US" sz="2400" b="1" u="sng" dirty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8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Two layers of assumptions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Conditional Parallel Trends: conditional trends are the same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600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Outcome model: functional form is correct</a:t>
                </a:r>
              </a:p>
              <a:p>
                <a:endParaRPr lang="en-US" sz="2400" b="1" u="sng" dirty="0" smtClean="0">
                  <a:solidFill>
                    <a:schemeClr val="accent6"/>
                  </a:solidFill>
                  <a:sym typeface="Wingdings" panose="05000000000000000000" pitchFamily="2" charset="2"/>
                </a:endParaRPr>
              </a:p>
              <a:p>
                <a:r>
                  <a:rPr lang="en-US" sz="2000" b="1" u="sng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**Does not necessarily need strong overlap</a:t>
                </a:r>
                <a:r>
                  <a:rPr lang="en-US" sz="2000" b="1" dirty="0" smtClean="0">
                    <a:solidFill>
                      <a:schemeClr val="accent6"/>
                    </a:solidFill>
                    <a:sym typeface="Wingdings" panose="05000000000000000000" pitchFamily="2" charset="2"/>
                  </a:rPr>
                  <a:t>: a parametric model allows extrapolation away from common support.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0" y="1612951"/>
                <a:ext cx="11455400" cy="5041849"/>
              </a:xfrm>
              <a:blipFill>
                <a:blip r:embed="rId3"/>
                <a:stretch>
                  <a:fillRect l="-1118" t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4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𝐴𝑇𝑇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𝑅𝐴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(2)</m:t>
                      </m:r>
                    </m:oMath>
                  </m:oMathPara>
                </a14:m>
                <a:endParaRPr lang="en-US" b="1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568" y="1444752"/>
            <a:ext cx="7452360" cy="54217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=138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5886450"/>
                <a:ext cx="869212" cy="283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80217" y="5886450"/>
                <a:ext cx="869277" cy="280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=225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17" y="5886450"/>
                <a:ext cx="869277" cy="2808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376234" y="1773334"/>
            <a:ext cx="4483805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Assumptions</a:t>
            </a:r>
          </a:p>
          <a:p>
            <a:r>
              <a:rPr lang="en-US" sz="1400" u="sng" dirty="0" smtClean="0"/>
              <a:t>Correct model</a:t>
            </a:r>
            <a:r>
              <a:rPr lang="en-US" sz="1400" dirty="0" smtClean="0"/>
              <a:t>: Untreated outcome trends really are a linear function of size with a slope of -0.0001. </a:t>
            </a:r>
          </a:p>
          <a:p>
            <a:endParaRPr lang="en-US" sz="1400" dirty="0"/>
          </a:p>
          <a:p>
            <a:r>
              <a:rPr lang="en-US" sz="1400" u="sng" dirty="0" smtClean="0"/>
              <a:t>CPT</a:t>
            </a:r>
            <a:r>
              <a:rPr lang="en-US" sz="1400" dirty="0" smtClean="0"/>
              <a:t>: Absent treatment, treated clinics would have had outcome changes that also had a slope of -0.0001</a:t>
            </a:r>
            <a:endParaRPr lang="en-US" sz="14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3114674" y="2849406"/>
            <a:ext cx="3851276" cy="1883827"/>
            <a:chOff x="3114674" y="2849406"/>
            <a:chExt cx="3851276" cy="1883827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3254525" y="2947988"/>
              <a:ext cx="12551" cy="25003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42" idx="4"/>
            </p:cNvCxnSpPr>
            <p:nvPr/>
          </p:nvCxnSpPr>
          <p:spPr>
            <a:xfrm flipH="1" flipV="1">
              <a:off x="3376613" y="2982516"/>
              <a:ext cx="7144" cy="16454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44" idx="4"/>
            </p:cNvCxnSpPr>
            <p:nvPr/>
          </p:nvCxnSpPr>
          <p:spPr>
            <a:xfrm flipH="1" flipV="1">
              <a:off x="3530584" y="3016590"/>
              <a:ext cx="3572" cy="13956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3737063" y="2974181"/>
              <a:ext cx="9285" cy="8481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47" idx="4"/>
            </p:cNvCxnSpPr>
            <p:nvPr/>
          </p:nvCxnSpPr>
          <p:spPr>
            <a:xfrm flipH="1" flipV="1">
              <a:off x="4031456" y="3120901"/>
              <a:ext cx="10168" cy="37336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49" idx="4"/>
            </p:cNvCxnSpPr>
            <p:nvPr/>
          </p:nvCxnSpPr>
          <p:spPr>
            <a:xfrm flipH="1" flipV="1">
              <a:off x="4263785" y="3162648"/>
              <a:ext cx="5084" cy="27471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4499311" y="3198019"/>
              <a:ext cx="4227" cy="30162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5128506" y="3319141"/>
              <a:ext cx="3680" cy="44460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6735762" y="3635953"/>
              <a:ext cx="2975" cy="109728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143250" y="2849406"/>
              <a:ext cx="2381" cy="65811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3211115" y="2878932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3114674" y="2869440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342084" y="2913460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496055" y="2947534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713891" y="2989944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996927" y="3051845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229256" y="3093592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462724" y="3130339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097657" y="3252145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5707967" y="3409739"/>
              <a:ext cx="1257983" cy="25421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6704408" y="3580393"/>
              <a:ext cx="69057" cy="690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47804" y="3070101"/>
            <a:ext cx="3838751" cy="377604"/>
            <a:chOff x="347804" y="3070101"/>
            <a:chExt cx="3838751" cy="377604"/>
          </a:xfrm>
        </p:grpSpPr>
        <p:grpSp>
          <p:nvGrpSpPr>
            <p:cNvPr id="68" name="Group 67"/>
            <p:cNvGrpSpPr/>
            <p:nvPr/>
          </p:nvGrpSpPr>
          <p:grpSpPr>
            <a:xfrm>
              <a:off x="347804" y="3070101"/>
              <a:ext cx="3838751" cy="377604"/>
              <a:chOff x="347804" y="3070101"/>
              <a:chExt cx="3838751" cy="3776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347804" y="3070101"/>
                    <a:ext cx="2371098" cy="37760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𝑨𝑻𝑻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𝑹𝑨</m:t>
                              </m:r>
                            </m:sup>
                          </m:sSup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)=−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𝟎𝟒𝟓</m:t>
                          </m:r>
                        </m:oMath>
                      </m:oMathPara>
                    </a14:m>
                    <a:endParaRPr lang="en-US" b="1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804" y="3070101"/>
                    <a:ext cx="2371098" cy="37760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45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Straight Connector 66"/>
              <p:cNvCxnSpPr/>
              <p:nvPr/>
            </p:nvCxnSpPr>
            <p:spPr>
              <a:xfrm flipH="1">
                <a:off x="2860675" y="3107529"/>
                <a:ext cx="1325880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Connector 68"/>
            <p:cNvCxnSpPr/>
            <p:nvPr/>
          </p:nvCxnSpPr>
          <p:spPr>
            <a:xfrm flipH="1">
              <a:off x="2860675" y="3437729"/>
              <a:ext cx="132588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257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+mj-lt"/>
              </a:rPr>
              <a:t>What should you actually do? (DR)</a:t>
            </a:r>
            <a:endParaRPr lang="en-US" b="1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4660" y="1562100"/>
            <a:ext cx="11455400" cy="476504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Can combine </a:t>
            </a:r>
            <a:r>
              <a:rPr lang="en-US" sz="2400" i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both </a:t>
            </a:r>
            <a:r>
              <a:rPr lang="en-US" sz="24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IPW and RA into a </a:t>
            </a:r>
            <a:r>
              <a:rPr lang="en-US" sz="2400" i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doubly robust </a:t>
            </a:r>
            <a:r>
              <a:rPr lang="en-US" sz="24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estimator (</a:t>
            </a:r>
            <a:r>
              <a:rPr lang="en-US" sz="2400" dirty="0" err="1" smtClean="0">
                <a:solidFill>
                  <a:schemeClr val="accent1"/>
                </a:solidFill>
                <a:sym typeface="Wingdings" panose="05000000000000000000" pitchFamily="2" charset="2"/>
              </a:rPr>
              <a:t>Sant’Anna</a:t>
            </a:r>
            <a:r>
              <a:rPr lang="en-US" sz="24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 and Zhao 2020)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Omit for today but: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Identifies ATT(2) if either the p-score model OR the outcome model is correct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Double robustness is a property not a specific estimator (</a:t>
            </a:r>
            <a:r>
              <a:rPr lang="en-US" sz="2000" dirty="0" err="1" smtClean="0">
                <a:solidFill>
                  <a:schemeClr val="accent6"/>
                </a:solidFill>
                <a:sym typeface="Wingdings" panose="05000000000000000000" pitchFamily="2" charset="2"/>
              </a:rPr>
              <a:t>eg</a:t>
            </a: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. </a:t>
            </a:r>
            <a:r>
              <a:rPr lang="en-US" sz="2000" dirty="0" err="1" smtClean="0">
                <a:solidFill>
                  <a:schemeClr val="accent6"/>
                </a:solidFill>
                <a:sym typeface="Wingdings" panose="05000000000000000000" pitchFamily="2" charset="2"/>
              </a:rPr>
              <a:t>Sloczynski</a:t>
            </a: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 and Wooldridge 2018) and there are many ways to do it (</a:t>
            </a:r>
            <a:r>
              <a:rPr lang="en-US" sz="2000" dirty="0" err="1" smtClean="0">
                <a:solidFill>
                  <a:schemeClr val="accent6"/>
                </a:solidFill>
                <a:sym typeface="Wingdings" panose="05000000000000000000" pitchFamily="2" charset="2"/>
              </a:rPr>
              <a:t>ie</a:t>
            </a: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. Oaxaca-Blinder is doubly robust! [Kline 2011])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teffects</a:t>
            </a:r>
            <a:r>
              <a:rPr lang="en-US" sz="22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/</a:t>
            </a:r>
            <a:r>
              <a:rPr lang="en-US" sz="2200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drdid</a:t>
            </a:r>
            <a:r>
              <a:rPr lang="en-US" sz="22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(Stata), did (R)</a:t>
            </a:r>
          </a:p>
        </p:txBody>
      </p:sp>
    </p:spTree>
    <p:extLst>
      <p:ext uri="{BB962C8B-B14F-4D97-AF65-F5344CB8AC3E}">
        <p14:creationId xmlns:p14="http://schemas.microsoft.com/office/powerpoint/2010/main" val="111487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Staggered Timing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7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285"/>
          <a:stretch/>
        </p:blipFill>
        <p:spPr>
          <a:xfrm>
            <a:off x="333830" y="302405"/>
            <a:ext cx="8316684" cy="2774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30" y="3294064"/>
            <a:ext cx="7960405" cy="219528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2686" y="3918857"/>
            <a:ext cx="7554685" cy="297543"/>
            <a:chOff x="442686" y="3918857"/>
            <a:chExt cx="7554685" cy="29754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515429" y="3918857"/>
              <a:ext cx="248194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2686" y="4216400"/>
              <a:ext cx="612648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832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08954" y="868596"/>
            <a:ext cx="11405674" cy="5989404"/>
            <a:chOff x="408954" y="868596"/>
            <a:chExt cx="11405674" cy="5989404"/>
          </a:xfrm>
          <a:solidFill>
            <a:srgbClr val="7BA3B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08954" y="868596"/>
              <a:ext cx="11405674" cy="5989404"/>
              <a:chOff x="408954" y="868596"/>
              <a:chExt cx="11405674" cy="5989404"/>
            </a:xfrm>
            <a:grpFill/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r="4729" b="5703"/>
              <a:stretch/>
            </p:blipFill>
            <p:spPr>
              <a:xfrm>
                <a:off x="408954" y="868596"/>
                <a:ext cx="11405674" cy="598940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262743" y="3236686"/>
                <a:ext cx="435428" cy="15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20384" t="2732" r="14107" b="7325"/>
            <a:stretch/>
          </p:blipFill>
          <p:spPr>
            <a:xfrm rot="5400000">
              <a:off x="3117055" y="866778"/>
              <a:ext cx="276228" cy="155257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3900" y="229511"/>
            <a:ext cx="10515600" cy="6381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Staggered roll-out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9690100" y="3811228"/>
            <a:ext cx="1920240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690100" y="4371298"/>
            <a:ext cx="1920240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02800" y="4942798"/>
            <a:ext cx="1920240" cy="274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09264" y="3897768"/>
            <a:ext cx="283936" cy="26442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1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Two-way fixed effects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031202" y="4604443"/>
            <a:ext cx="7839760" cy="840687"/>
            <a:chOff x="592292" y="1738445"/>
            <a:chExt cx="7839760" cy="840687"/>
          </a:xfrm>
        </p:grpSpPr>
        <p:sp>
          <p:nvSpPr>
            <p:cNvPr id="8" name="TextBox 7"/>
            <p:cNvSpPr txBox="1"/>
            <p:nvPr/>
          </p:nvSpPr>
          <p:spPr>
            <a:xfrm>
              <a:off x="592292" y="2209800"/>
              <a:ext cx="1886094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Unit fixed effects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45074" y="2209800"/>
              <a:ext cx="1980094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Time fixed effects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83671" y="2209800"/>
              <a:ext cx="2048381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Treatment dummy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1905000" y="1738445"/>
              <a:ext cx="1219200" cy="3926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191000" y="1738445"/>
              <a:ext cx="0" cy="39266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791200" y="1752600"/>
              <a:ext cx="914400" cy="3072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40797" y="2554514"/>
            <a:ext cx="4224233" cy="949021"/>
            <a:chOff x="340797" y="2554514"/>
            <a:chExt cx="4224233" cy="949021"/>
          </a:xfrm>
        </p:grpSpPr>
        <p:grpSp>
          <p:nvGrpSpPr>
            <p:cNvPr id="18" name="Group 17"/>
            <p:cNvGrpSpPr/>
            <p:nvPr/>
          </p:nvGrpSpPr>
          <p:grpSpPr>
            <a:xfrm>
              <a:off x="2452914" y="2554514"/>
              <a:ext cx="1770743" cy="420915"/>
              <a:chOff x="2452914" y="2554514"/>
              <a:chExt cx="1770743" cy="42091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2452914" y="2554514"/>
                <a:ext cx="1770743" cy="42091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2529113" y="2554514"/>
                <a:ext cx="1592944" cy="39878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340797" y="3134203"/>
              <a:ext cx="4224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Not just one “treatment group” anymore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takes many values; </a:t>
                </a:r>
                <a:r>
                  <a:rPr lang="en-US" dirty="0" err="1" smtClean="0"/>
                  <a:t>ie</a:t>
                </a:r>
                <a:r>
                  <a:rPr lang="en-US" dirty="0" smtClean="0"/>
                  <a:t>. treatment timing varies. This equation doesn’t work anymore: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=2017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=2018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=2017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×1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=2018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𝑢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endParaRPr lang="en-US" dirty="0" smtClean="0"/>
              </a:p>
              <a:p>
                <a:endParaRPr lang="en-US" strike="sngStrike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𝐷𝑖𝐷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</a:endParaRPr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5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33636" y="2595187"/>
            <a:ext cx="3271088" cy="893126"/>
            <a:chOff x="2442027" y="2554514"/>
            <a:chExt cx="3271088" cy="893126"/>
          </a:xfrm>
        </p:grpSpPr>
        <p:grpSp>
          <p:nvGrpSpPr>
            <p:cNvPr id="22" name="Group 21"/>
            <p:cNvGrpSpPr/>
            <p:nvPr/>
          </p:nvGrpSpPr>
          <p:grpSpPr>
            <a:xfrm>
              <a:off x="2452914" y="2554514"/>
              <a:ext cx="1770743" cy="420915"/>
              <a:chOff x="2452914" y="2554514"/>
              <a:chExt cx="1770743" cy="42091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452914" y="2554514"/>
                <a:ext cx="1770743" cy="42091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2529113" y="2554514"/>
                <a:ext cx="1592944" cy="39878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>
              <a:off x="2442027" y="3078308"/>
              <a:ext cx="3271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“Post” differs across units now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6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2590800"/>
                <a:ext cx="8229600" cy="9144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chemeClr val="accent1"/>
                    </a:solidFill>
                  </a:rPr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2590800"/>
                <a:ext cx="8229600" cy="914400"/>
              </a:xfrm>
              <a:blipFill>
                <a:blip r:embed="rId2"/>
                <a:stretch>
                  <a:fillRect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2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A difference-in-differences warning</a:t>
            </a:r>
            <a:endParaRPr lang="en-US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9524" y="1869896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do we want to learn?</a:t>
            </a:r>
          </a:p>
        </p:txBody>
      </p:sp>
      <p:sp>
        <p:nvSpPr>
          <p:cNvPr id="5" name="Arc 4"/>
          <p:cNvSpPr/>
          <p:nvPr/>
        </p:nvSpPr>
        <p:spPr>
          <a:xfrm>
            <a:off x="5900790" y="2169349"/>
            <a:ext cx="2568539" cy="2476072"/>
          </a:xfrm>
          <a:prstGeom prst="arc">
            <a:avLst>
              <a:gd name="adj1" fmla="val 17171777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32214" y="3496313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will we learn about it?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9008" y="5158702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What will we do </a:t>
            </a:r>
          </a:p>
          <a:p>
            <a:pPr algn="ctr"/>
            <a:r>
              <a:rPr lang="en-US" sz="2400" dirty="0" smtClean="0"/>
              <a:t>(specifically) with our data?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667" y="3496313"/>
            <a:ext cx="518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should we interpret our results?</a:t>
            </a:r>
          </a:p>
        </p:txBody>
      </p:sp>
      <p:sp>
        <p:nvSpPr>
          <p:cNvPr id="9" name="Arc 8"/>
          <p:cNvSpPr/>
          <p:nvPr/>
        </p:nvSpPr>
        <p:spPr>
          <a:xfrm rot="5400000">
            <a:off x="5947023" y="2837495"/>
            <a:ext cx="2568539" cy="2476072"/>
          </a:xfrm>
          <a:prstGeom prst="arc">
            <a:avLst>
              <a:gd name="adj1" fmla="val 16414962"/>
              <a:gd name="adj2" fmla="val 2072059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 rot="10448693">
            <a:off x="2825684" y="2837495"/>
            <a:ext cx="2568539" cy="2476072"/>
          </a:xfrm>
          <a:prstGeom prst="arc">
            <a:avLst>
              <a:gd name="adj1" fmla="val 17171777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59956" y="2097657"/>
            <a:ext cx="4136335" cy="2568539"/>
            <a:chOff x="1159956" y="2097657"/>
            <a:chExt cx="4136335" cy="2568539"/>
          </a:xfrm>
        </p:grpSpPr>
        <p:sp>
          <p:nvSpPr>
            <p:cNvPr id="11" name="Arc 10"/>
            <p:cNvSpPr/>
            <p:nvPr/>
          </p:nvSpPr>
          <p:spPr>
            <a:xfrm rot="15147179">
              <a:off x="2773985" y="2143891"/>
              <a:ext cx="2568539" cy="2476072"/>
            </a:xfrm>
            <a:prstGeom prst="arc">
              <a:avLst>
                <a:gd name="adj1" fmla="val 17640986"/>
                <a:gd name="adj2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59956" y="2289932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accent2"/>
                  </a:solidFill>
                </a:rPr>
                <a:t>Knowledge!</a:t>
              </a:r>
              <a:endParaRPr lang="en-US" b="1" i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45017" y="6155221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Starting with a convenient estimator (TWFE)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130209" y="3957978"/>
            <a:ext cx="3793200" cy="2102055"/>
            <a:chOff x="8130209" y="3957978"/>
            <a:chExt cx="3793200" cy="2102055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8130209" y="5024241"/>
              <a:ext cx="914400" cy="10357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044609" y="3957978"/>
              <a:ext cx="287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Hides the ID variation and assumptions, creates an uninterpretable </a:t>
              </a:r>
              <a:r>
                <a:rPr lang="en-US" dirty="0" err="1" smtClean="0">
                  <a:solidFill>
                    <a:srgbClr val="FF0000"/>
                  </a:solidFill>
                </a:rPr>
                <a:t>estimand</a:t>
              </a:r>
              <a:r>
                <a:rPr lang="en-US" dirty="0" smtClean="0">
                  <a:solidFill>
                    <a:srgbClr val="FF0000"/>
                  </a:solidFill>
                </a:rPr>
                <a:t> (“negative weights”)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036735" y="2284185"/>
            <a:ext cx="3178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Never actually says what we want to know (“the” effect)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4646" y="2257145"/>
            <a:ext cx="2706493" cy="1417935"/>
            <a:chOff x="94646" y="2257145"/>
            <a:chExt cx="2706493" cy="1417935"/>
          </a:xfrm>
        </p:grpSpPr>
        <p:grpSp>
          <p:nvGrpSpPr>
            <p:cNvPr id="32" name="Group 31"/>
            <p:cNvGrpSpPr/>
            <p:nvPr/>
          </p:nvGrpSpPr>
          <p:grpSpPr>
            <a:xfrm>
              <a:off x="94646" y="2257145"/>
              <a:ext cx="2706493" cy="1417935"/>
              <a:chOff x="94646" y="2257145"/>
              <a:chExt cx="2706493" cy="141793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1221657" y="2257145"/>
                <a:ext cx="1387389" cy="44828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94646" y="2751750"/>
                <a:ext cx="27064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Can undermine a causal interpretation </a:t>
                </a:r>
                <a:r>
                  <a:rPr lang="en-US" i="1" dirty="0" smtClean="0">
                    <a:solidFill>
                      <a:srgbClr val="FF0000"/>
                    </a:solidFill>
                  </a:rPr>
                  <a:t>even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with a valid design.</a:t>
                </a:r>
              </a:p>
            </p:txBody>
          </p:sp>
        </p:grpSp>
        <p:cxnSp>
          <p:nvCxnSpPr>
            <p:cNvPr id="33" name="Straight Connector 32"/>
            <p:cNvCxnSpPr/>
            <p:nvPr/>
          </p:nvCxnSpPr>
          <p:spPr>
            <a:xfrm flipV="1">
              <a:off x="1265577" y="2331561"/>
              <a:ext cx="1317895" cy="33208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104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dirty="0" smtClean="0">
                    <a:solidFill>
                      <a:schemeClr val="accent1"/>
                    </a:solidFill>
                  </a:rPr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en-US" sz="3600" b="1" dirty="0">
                    <a:solidFill>
                      <a:schemeClr val="accent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  <a:blipFill>
                <a:blip r:embed="rId2"/>
                <a:stretch>
                  <a:fillRect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00201" y="2681182"/>
                <a:ext cx="9143999" cy="595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̅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acc>
                        </m:e>
                      </m:d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1" y="2681182"/>
                <a:ext cx="9143999" cy="595419"/>
              </a:xfrm>
              <a:prstGeom prst="rect">
                <a:avLst/>
              </a:prstGeom>
              <a:blipFill>
                <a:blip r:embed="rId4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676400" y="2133601"/>
            <a:ext cx="591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 Partial out fixed effects (Frisch-Waugh):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6400" y="3838681"/>
            <a:ext cx="6751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2. Calculate univariate coefficient by brute force: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82840" y="4455109"/>
                <a:ext cx="7754623" cy="10796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𝑐𝑜𝑣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</m:e>
                        </m:d>
                      </m:num>
                      <m:den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𝑁𝑇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𝑖𝑡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</m:d>
                              </m:e>
                            </m:nary>
                          </m:e>
                        </m:nary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𝑖𝑡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</m:acc>
                                  </m:e>
                                </m:acc>
                              </m:e>
                            </m:d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𝑁𝑇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𝑖𝑡</m:t>
                                            </m:r>
                                          </m:sub>
                                        </m:s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800" i="1">
                                                    <a:latin typeface="Cambria Math" panose="020405030504060302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</m:acc>
                                          </m:e>
                                        </m:acc>
                                      </m:e>
                                    </m:d>
                                  </m:e>
                                </m:d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840" y="4455109"/>
                <a:ext cx="7754623" cy="1079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40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434340"/>
                <a:ext cx="8229600" cy="990600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en-US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434340"/>
                <a:ext cx="8229600" cy="990600"/>
              </a:xfrm>
              <a:blipFill>
                <a:blip r:embed="rId2"/>
                <a:stretch>
                  <a:fillRect b="-3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610" y="1382268"/>
            <a:ext cx="754494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848" y="1380744"/>
            <a:ext cx="7544945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445770"/>
                <a:ext cx="8229600" cy="9906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445770"/>
                <a:ext cx="8229600" cy="9906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80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48" y="1380744"/>
            <a:ext cx="7544945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434340"/>
                <a:ext cx="8229600" cy="9906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sup>
                      </m:sSubSup>
                    </m:oMath>
                  </m:oMathPara>
                </a14:m>
                <a:endPara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434340"/>
                <a:ext cx="8229600" cy="990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43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48" y="1380744"/>
            <a:ext cx="7544945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434340"/>
                <a:ext cx="8229600" cy="9906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bSup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434340"/>
                <a:ext cx="8229600" cy="990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8774430" y="2045970"/>
            <a:ext cx="2447062" cy="400110"/>
            <a:chOff x="723900" y="1828800"/>
            <a:chExt cx="2447062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1828800" y="1828800"/>
              <a:ext cx="1342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Treatment</a:t>
              </a:r>
            </a:p>
          </p:txBody>
        </p:sp>
        <p:cxnSp>
          <p:nvCxnSpPr>
            <p:cNvPr id="13" name="Straight Arrow Connector 12"/>
            <p:cNvCxnSpPr>
              <a:stCxn id="11" idx="1"/>
            </p:cNvCxnSpPr>
            <p:nvPr/>
          </p:nvCxnSpPr>
          <p:spPr>
            <a:xfrm flipH="1" flipV="1">
              <a:off x="723900" y="1828800"/>
              <a:ext cx="1104900" cy="2000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8774430" y="4103370"/>
            <a:ext cx="2116715" cy="400110"/>
            <a:chOff x="976913" y="1752600"/>
            <a:chExt cx="2116715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2081813" y="1752600"/>
              <a:ext cx="1011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976913" y="1861066"/>
              <a:ext cx="1113649" cy="114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59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848" y="1369314"/>
            <a:ext cx="7544945" cy="54864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352800" y="4911090"/>
            <a:ext cx="1850706" cy="1162110"/>
            <a:chOff x="1998699" y="1459468"/>
            <a:chExt cx="1850706" cy="1162110"/>
          </a:xfrm>
        </p:grpSpPr>
        <p:sp>
          <p:nvSpPr>
            <p:cNvPr id="12" name="TextBox 11"/>
            <p:cNvSpPr txBox="1"/>
            <p:nvPr/>
          </p:nvSpPr>
          <p:spPr>
            <a:xfrm>
              <a:off x="1998699" y="2221468"/>
              <a:ext cx="1342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Treatment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2514600" y="1459468"/>
              <a:ext cx="1334805" cy="750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889512" y="2472690"/>
            <a:ext cx="2444488" cy="400110"/>
            <a:chOff x="1407850" y="2539916"/>
            <a:chExt cx="2444488" cy="545356"/>
          </a:xfrm>
        </p:grpSpPr>
        <p:sp>
          <p:nvSpPr>
            <p:cNvPr id="15" name="TextBox 14"/>
            <p:cNvSpPr txBox="1"/>
            <p:nvPr/>
          </p:nvSpPr>
          <p:spPr>
            <a:xfrm>
              <a:off x="1407850" y="2539916"/>
              <a:ext cx="1011815" cy="545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386244" y="2724583"/>
              <a:ext cx="1466094" cy="439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0"/>
                <a:ext cx="8229600" cy="9906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,ℓ</m:t>
                        </m:r>
                      </m:sup>
                    </m:sSubSup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1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0"/>
                <a:ext cx="8229600" cy="9906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14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dirty="0" smtClean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en-US" sz="3600" b="1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  <a:blipFill>
                <a:blip r:embed="rId2"/>
                <a:stretch>
                  <a:fillRect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752600"/>
                <a:ext cx="11277600" cy="2088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three groups: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                               </m:t>
                      </m:r>
                    </m:oMath>
                  </m:oMathPara>
                </a14:m>
                <a:endParaRPr lang="en-US" sz="24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11277600" cy="2088392"/>
              </a:xfrm>
              <a:prstGeom prst="rect">
                <a:avLst/>
              </a:prstGeom>
              <a:blipFill>
                <a:blip r:embed="rId4"/>
                <a:stretch>
                  <a:fillRect l="-81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1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dirty="0" smtClean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en-US" sz="3600" b="1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  <a:blipFill>
                <a:blip r:embed="rId3"/>
                <a:stretch>
                  <a:fillRect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2057400"/>
                <a:ext cx="11277600" cy="2088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three groups: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𝐷𝑖𝐷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𝐷𝑖𝐷</m:t>
                          </m:r>
                        </m:sup>
                      </m:sSubSup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𝐷𝑖𝐷</m:t>
                          </m:r>
                        </m:sup>
                      </m:sSub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𝐷𝑖𝐷</m:t>
                              </m:r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𝐷𝑖𝐷</m:t>
                              </m:r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                               </m:t>
                      </m:r>
                    </m:oMath>
                  </m:oMathPara>
                </a14:m>
                <a:endParaRPr lang="en-US" sz="24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057400"/>
                <a:ext cx="11277600" cy="2088392"/>
              </a:xfrm>
              <a:prstGeom prst="rect">
                <a:avLst/>
              </a:prstGeom>
              <a:blipFill>
                <a:blip r:embed="rId5"/>
                <a:stretch>
                  <a:fillRect l="-81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84854" y="2829981"/>
            <a:ext cx="11801433" cy="3209562"/>
            <a:chOff x="284854" y="2829981"/>
            <a:chExt cx="11801433" cy="3209562"/>
          </a:xfrm>
        </p:grpSpPr>
        <p:grpSp>
          <p:nvGrpSpPr>
            <p:cNvPr id="14" name="Group 13"/>
            <p:cNvGrpSpPr/>
            <p:nvPr/>
          </p:nvGrpSpPr>
          <p:grpSpPr>
            <a:xfrm>
              <a:off x="2876228" y="2829981"/>
              <a:ext cx="7334572" cy="1143000"/>
              <a:chOff x="2876228" y="2829981"/>
              <a:chExt cx="7334572" cy="1143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000500" y="2829981"/>
                <a:ext cx="780727" cy="6096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602575" y="2838773"/>
                <a:ext cx="729190" cy="6096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7349490" y="2838773"/>
                <a:ext cx="952500" cy="6096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161686" y="2838773"/>
                <a:ext cx="935971" cy="6096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" name="Straight Connector 8"/>
              <p:cNvCxnSpPr>
                <a:stCxn id="4" idx="2"/>
              </p:cNvCxnSpPr>
              <p:nvPr/>
            </p:nvCxnSpPr>
            <p:spPr>
              <a:xfrm flipH="1">
                <a:off x="2876228" y="3439581"/>
                <a:ext cx="1514636" cy="5334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5932944" y="3436008"/>
                <a:ext cx="646" cy="5334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7729258" y="3429000"/>
                <a:ext cx="646" cy="5334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9525572" y="3448373"/>
                <a:ext cx="685228" cy="51402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854" y="4000431"/>
              <a:ext cx="2804205" cy="203911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91795" y="4000431"/>
              <a:ext cx="2804205" cy="203911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91017" y="4000431"/>
              <a:ext cx="2804205" cy="203911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82082" y="3962400"/>
              <a:ext cx="2804205" cy="203911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539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dirty="0" smtClean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en-US" sz="3600" b="1" dirty="0"/>
                  <a:t>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  <a:blipFill>
                <a:blip r:embed="rId3"/>
                <a:stretch>
                  <a:fillRect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9600" y="1752600"/>
                <a:ext cx="11277600" cy="5317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three groups: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𝐷𝑖𝐷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𝐷𝑖𝐷</m:t>
                          </m:r>
                        </m:sup>
                      </m:sSubSup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𝐷𝑖𝐷</m:t>
                          </m:r>
                        </m:sup>
                      </m:sSub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𝐷𝑖𝐷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𝐷𝑖𝐷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</m:oMath>
                  </m:oMathPara>
                </a14:m>
                <a:endParaRPr lang="en-US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b="0" i="1" dirty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b="0" i="1" dirty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b="0" i="1" dirty="0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sz="240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sz="240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11277600" cy="5317097"/>
              </a:xfrm>
              <a:prstGeom prst="rect">
                <a:avLst/>
              </a:prstGeom>
              <a:blipFill>
                <a:blip r:embed="rId5"/>
                <a:stretch>
                  <a:fillRect l="-811" t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120162" y="3124200"/>
            <a:ext cx="6236676" cy="3124200"/>
            <a:chOff x="120162" y="3124200"/>
            <a:chExt cx="6236676" cy="312420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62" y="3124200"/>
              <a:ext cx="6236676" cy="1905000"/>
              <a:chOff x="1158368" y="3581400"/>
              <a:chExt cx="6236676" cy="1905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4282568" y="3581400"/>
                <a:ext cx="1632438" cy="76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314806" y="4495800"/>
                <a:ext cx="3080238" cy="9906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" name="Straight Arrow Connector 6"/>
              <p:cNvCxnSpPr>
                <a:stCxn id="4" idx="2"/>
              </p:cNvCxnSpPr>
              <p:nvPr/>
            </p:nvCxnSpPr>
            <p:spPr>
              <a:xfrm flipH="1">
                <a:off x="3087588" y="3962400"/>
                <a:ext cx="1194980" cy="83677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6" idx="2"/>
              </p:cNvCxnSpPr>
              <p:nvPr/>
            </p:nvCxnSpPr>
            <p:spPr>
              <a:xfrm flipH="1">
                <a:off x="3171806" y="4991100"/>
                <a:ext cx="1143000" cy="1948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1158368" y="4813332"/>
                <a:ext cx="1976823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 size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3886200" y="5381897"/>
              <a:ext cx="2362200" cy="86650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/>
            <p:cNvCxnSpPr>
              <a:stCxn id="24" idx="2"/>
            </p:cNvCxnSpPr>
            <p:nvPr/>
          </p:nvCxnSpPr>
          <p:spPr>
            <a:xfrm flipH="1" flipV="1">
              <a:off x="2049382" y="4852288"/>
              <a:ext cx="1836818" cy="96286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78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572000" y="3124200"/>
            <a:ext cx="7531100" cy="3200400"/>
            <a:chOff x="4572000" y="3124200"/>
            <a:chExt cx="7531100" cy="3200400"/>
          </a:xfrm>
        </p:grpSpPr>
        <p:grpSp>
          <p:nvGrpSpPr>
            <p:cNvPr id="14" name="Group 13"/>
            <p:cNvGrpSpPr/>
            <p:nvPr/>
          </p:nvGrpSpPr>
          <p:grpSpPr>
            <a:xfrm flipH="1">
              <a:off x="4572000" y="3124200"/>
              <a:ext cx="7531100" cy="1968248"/>
              <a:chOff x="-2037016" y="3505200"/>
              <a:chExt cx="7531100" cy="1968248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1836484" y="3505200"/>
                <a:ext cx="3657600" cy="762000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-144716" y="4419600"/>
                <a:ext cx="4038600" cy="1053848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" name="Straight Arrow Connector 16"/>
              <p:cNvCxnSpPr>
                <a:stCxn id="15" idx="2"/>
              </p:cNvCxnSpPr>
              <p:nvPr/>
            </p:nvCxnSpPr>
            <p:spPr>
              <a:xfrm flipH="1">
                <a:off x="-373316" y="3886200"/>
                <a:ext cx="2209800" cy="415265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>
                <a:off x="-373316" y="4953000"/>
                <a:ext cx="231466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-2037016" y="4368800"/>
                <a:ext cx="1663700" cy="101566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Subsample 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variance of </a:t>
                </a:r>
              </a:p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treatment</a:t>
                </a:r>
              </a:p>
            </p:txBody>
          </p:sp>
        </p:grpSp>
        <p:sp>
          <p:nvSpPr>
            <p:cNvPr id="21" name="Oval 20"/>
            <p:cNvSpPr/>
            <p:nvPr/>
          </p:nvSpPr>
          <p:spPr>
            <a:xfrm flipH="1">
              <a:off x="5955322" y="5338243"/>
              <a:ext cx="3722078" cy="986357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9673360" y="5100683"/>
              <a:ext cx="766040" cy="76671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3600" b="1" dirty="0" smtClean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</m:oMath>
                </a14:m>
                <a:r>
                  <a:rPr lang="en-US" sz="3600" b="1" dirty="0"/>
                  <a:t>?</a:t>
                </a:r>
              </a:p>
            </p:txBody>
          </p:sp>
        </mc:Choice>
        <mc:Fallback xmlns="">
          <p:sp>
            <p:nvSpPr>
              <p:cNvPr id="23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152400"/>
                <a:ext cx="8229600" cy="914400"/>
              </a:xfrm>
              <a:blipFill>
                <a:blip r:embed="rId3"/>
                <a:stretch>
                  <a:fillRect b="-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2" y="1219201"/>
                <a:ext cx="9143999" cy="5192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9600" y="1752600"/>
                <a:ext cx="11277600" cy="5317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three groups: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𝑘𝑈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𝑘𝑈</m:t>
                          </m:r>
                        </m:sub>
                        <m:sup>
                          <m:r>
                            <a:rPr lang="en-US" sz="28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2800" i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28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>
                          <m:r>
                            <a:rPr lang="en-US" sz="28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2800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∞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                            </m:t>
                      </m:r>
                    </m:oMath>
                  </m:oMathPara>
                </a14:m>
                <a:endParaRPr lang="en-US" sz="24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ℓ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sz="240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400" b="1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11277600" cy="5317097"/>
              </a:xfrm>
              <a:prstGeom prst="rect">
                <a:avLst/>
              </a:prstGeom>
              <a:blipFill>
                <a:blip r:embed="rId5"/>
                <a:stretch>
                  <a:fillRect l="-811" t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14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Plan for today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545" y="1825625"/>
            <a:ext cx="11139055" cy="47506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600" dirty="0" smtClean="0"/>
              <a:t>2x2 </a:t>
            </a:r>
            <a:r>
              <a:rPr lang="en-US" sz="2600" dirty="0" err="1" smtClean="0"/>
              <a:t>DiD</a:t>
            </a:r>
            <a:r>
              <a:rPr lang="en-US" sz="2600" dirty="0" smtClean="0"/>
              <a:t> (two periods, two groups)</a:t>
            </a:r>
          </a:p>
          <a:p>
            <a:pPr marL="514350" indent="-514350">
              <a:buAutoNum type="arabicPeriod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Conditioning on covariates </a:t>
            </a:r>
          </a:p>
          <a:p>
            <a:pPr marL="514350" indent="-514350">
              <a:buAutoNum type="arabicPeriod"/>
            </a:pP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2600" dirty="0" smtClean="0">
                <a:solidFill>
                  <a:schemeClr val="bg2">
                    <a:lumMod val="90000"/>
                  </a:schemeClr>
                </a:solidFill>
              </a:rPr>
              <a:t>2xT </a:t>
            </a:r>
            <a:r>
              <a:rPr lang="en-US" sz="2600" dirty="0" err="1" smtClean="0">
                <a:solidFill>
                  <a:schemeClr val="bg2">
                    <a:lumMod val="90000"/>
                  </a:schemeClr>
                </a:solidFill>
              </a:rPr>
              <a:t>DiD</a:t>
            </a:r>
            <a:r>
              <a:rPr lang="en-US" sz="2600" dirty="0" smtClean="0">
                <a:solidFill>
                  <a:schemeClr val="bg2">
                    <a:lumMod val="90000"/>
                  </a:schemeClr>
                </a:solidFill>
              </a:rPr>
              <a:t> (many periods, two groups)</a:t>
            </a:r>
          </a:p>
          <a:p>
            <a:pPr marL="514350" indent="-514350">
              <a:buAutoNum type="arabicPeriod"/>
            </a:pPr>
            <a:endParaRPr lang="en-US" sz="2600" dirty="0" smtClean="0"/>
          </a:p>
          <a:p>
            <a:pPr marL="514350" indent="-514350">
              <a:buAutoNum type="arabicPeriod"/>
            </a:pPr>
            <a:r>
              <a:rPr lang="en-US" sz="2600" dirty="0" err="1" smtClean="0"/>
              <a:t>GxT</a:t>
            </a:r>
            <a:r>
              <a:rPr lang="en-US" sz="2600" dirty="0" smtClean="0"/>
              <a:t> </a:t>
            </a:r>
            <a:r>
              <a:rPr lang="en-US" sz="2600" dirty="0" err="1" smtClean="0"/>
              <a:t>DiD</a:t>
            </a:r>
            <a:r>
              <a:rPr lang="en-US" sz="2600" dirty="0" smtClean="0"/>
              <a:t> (staggered binary treatment)</a:t>
            </a:r>
          </a:p>
          <a:p>
            <a:pPr marL="514350" indent="-514350">
              <a:buAutoNum type="arabicPeriod"/>
            </a:pPr>
            <a:endParaRPr lang="en-US" sz="2600" dirty="0">
              <a:solidFill>
                <a:schemeClr val="bg2">
                  <a:lumMod val="9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sz="2600" dirty="0" smtClean="0">
                <a:solidFill>
                  <a:schemeClr val="bg2">
                    <a:lumMod val="90000"/>
                  </a:schemeClr>
                </a:solidFill>
              </a:rPr>
              <a:t>dX2 </a:t>
            </a:r>
            <a:r>
              <a:rPr lang="en-US" sz="2600" dirty="0" err="1" smtClean="0">
                <a:solidFill>
                  <a:schemeClr val="bg2">
                    <a:lumMod val="90000"/>
                  </a:schemeClr>
                </a:solidFill>
              </a:rPr>
              <a:t>DiD</a:t>
            </a:r>
            <a:r>
              <a:rPr lang="en-US" sz="2600" dirty="0" smtClean="0">
                <a:solidFill>
                  <a:schemeClr val="bg2">
                    <a:lumMod val="90000"/>
                  </a:schemeClr>
                </a:solidFill>
              </a:rPr>
              <a:t> (continuous treatment)</a:t>
            </a:r>
          </a:p>
          <a:p>
            <a:pPr marL="514350" indent="-514350">
              <a:buAutoNum type="arabicPeriod"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7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93" y="1348743"/>
            <a:ext cx="7544945" cy="55232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24202" y="1706880"/>
            <a:ext cx="2025958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00880" y="1712635"/>
            <a:ext cx="2025958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02718" y="1718552"/>
            <a:ext cx="2025958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58490" y="3183613"/>
            <a:ext cx="4344228" cy="826533"/>
            <a:chOff x="2667000" y="2520673"/>
            <a:chExt cx="4738437" cy="826533"/>
          </a:xfrm>
        </p:grpSpPr>
        <p:sp>
          <p:nvSpPr>
            <p:cNvPr id="9" name="Left Brace 8"/>
            <p:cNvSpPr/>
            <p:nvPr/>
          </p:nvSpPr>
          <p:spPr>
            <a:xfrm rot="5400000">
              <a:off x="4807619" y="749387"/>
              <a:ext cx="457200" cy="4738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3718" y="2520673"/>
              <a:ext cx="17363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This one is fine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596890" y="5535931"/>
            <a:ext cx="4344228" cy="875607"/>
            <a:chOff x="5105400" y="5181601"/>
            <a:chExt cx="4738437" cy="875607"/>
          </a:xfrm>
        </p:grpSpPr>
        <p:sp>
          <p:nvSpPr>
            <p:cNvPr id="11" name="Left Brace 10"/>
            <p:cNvSpPr/>
            <p:nvPr/>
          </p:nvSpPr>
          <p:spPr>
            <a:xfrm rot="16200000" flipV="1">
              <a:off x="7246019" y="3040982"/>
              <a:ext cx="457200" cy="473843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21299" y="5687876"/>
              <a:ext cx="16850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This one is not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0" y="1985252"/>
            <a:ext cx="283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**Sun and Abraham show that a version of this is a problem even for event-study specifications.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0" y="519096"/>
            <a:ext cx="11176000" cy="715962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atin typeface="+mj-lt"/>
              </a:rPr>
              <a:t>Biggest TWFE Problem: Time-Varying Homogeneous Effects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25" y="4935765"/>
            <a:ext cx="283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**Wooldridge argues this is not a failure of TWFE per se, but of the specification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ust add more flexible terms)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1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285"/>
          <a:stretch/>
        </p:blipFill>
        <p:spPr>
          <a:xfrm>
            <a:off x="333830" y="302405"/>
            <a:ext cx="8316684" cy="2774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30" y="3294064"/>
            <a:ext cx="7960405" cy="219528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2686" y="3918857"/>
            <a:ext cx="7554685" cy="297543"/>
            <a:chOff x="442686" y="3918857"/>
            <a:chExt cx="7554685" cy="29754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515429" y="3918857"/>
              <a:ext cx="248194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42686" y="4216400"/>
              <a:ext cx="612648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8650514" y="3191377"/>
            <a:ext cx="341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What does “ATT” mean when there are multiple treated groups?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7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08954" y="868596"/>
            <a:ext cx="11405674" cy="5989404"/>
            <a:chOff x="408954" y="868596"/>
            <a:chExt cx="11405674" cy="5989404"/>
          </a:xfrm>
          <a:solidFill>
            <a:srgbClr val="7BA3B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08954" y="868596"/>
              <a:ext cx="11405674" cy="5989404"/>
              <a:chOff x="408954" y="868596"/>
              <a:chExt cx="11405674" cy="5989404"/>
            </a:xfrm>
            <a:grpFill/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/>
              <a:srcRect r="4729" b="5703"/>
              <a:stretch/>
            </p:blipFill>
            <p:spPr>
              <a:xfrm>
                <a:off x="408954" y="868596"/>
                <a:ext cx="11405674" cy="598940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262743" y="3236686"/>
                <a:ext cx="435428" cy="15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20384" t="2732" r="14107" b="7325"/>
            <a:stretch/>
          </p:blipFill>
          <p:spPr>
            <a:xfrm rot="5400000">
              <a:off x="3117055" y="866778"/>
              <a:ext cx="276228" cy="1552575"/>
            </a:xfrm>
            <a:prstGeom prst="rect">
              <a:avLst/>
            </a:prstGeom>
            <a:grp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Group-Time ATTs: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5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798340" y="2178923"/>
                <a:ext cx="165564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0" dirty="0" smtClean="0"/>
                  <a:t>Timing groups</a:t>
                </a:r>
              </a:p>
              <a:p>
                <a:pPr algn="ctr"/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340" y="2178923"/>
                <a:ext cx="1655646" cy="707886"/>
              </a:xfrm>
              <a:prstGeom prst="rect">
                <a:avLst/>
              </a:prstGeom>
              <a:blipFill>
                <a:blip r:embed="rId6"/>
                <a:stretch>
                  <a:fillRect l="-3676" t="-4274" r="-3309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444344" y="6396335"/>
                <a:ext cx="639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44" y="6396335"/>
                <a:ext cx="639406" cy="461665"/>
              </a:xfrm>
              <a:prstGeom prst="rect">
                <a:avLst/>
              </a:prstGeom>
              <a:blipFill>
                <a:blip r:embed="rId7"/>
                <a:stretch>
                  <a:fillRect l="-1905" r="-2857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3401542" y="4165600"/>
            <a:ext cx="2710249" cy="713588"/>
            <a:chOff x="3401542" y="4165600"/>
            <a:chExt cx="2710249" cy="713588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5602514" y="4165600"/>
              <a:ext cx="509277" cy="451978"/>
            </a:xfrm>
            <a:prstGeom prst="straightConnector1">
              <a:avLst/>
            </a:prstGeom>
            <a:ln w="28575">
              <a:solidFill>
                <a:srgbClr val="7BA3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01542" y="4294413"/>
                  <a:ext cx="239093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Mean outcomes for “timing group” </a:t>
                  </a:r>
                  <a14:m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=2016</m:t>
                      </m:r>
                    </m:oMath>
                  </a14:m>
                  <a:endParaRPr 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542" y="4294413"/>
                  <a:ext cx="2390935" cy="584775"/>
                </a:xfrm>
                <a:prstGeom prst="rect">
                  <a:avLst/>
                </a:prstGeom>
                <a:blipFill>
                  <a:blip r:embed="rId8"/>
                  <a:stretch>
                    <a:fillRect l="-1531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6248215" y="4715182"/>
            <a:ext cx="2691321" cy="1003866"/>
            <a:chOff x="6248215" y="4715182"/>
            <a:chExt cx="2691321" cy="1003866"/>
          </a:xfrm>
        </p:grpSpPr>
        <p:sp>
          <p:nvSpPr>
            <p:cNvPr id="21" name="Left Brace 20"/>
            <p:cNvSpPr/>
            <p:nvPr/>
          </p:nvSpPr>
          <p:spPr>
            <a:xfrm rot="-4200000">
              <a:off x="7519513" y="3443884"/>
              <a:ext cx="148725" cy="2691321"/>
            </a:xfrm>
            <a:prstGeom prst="leftBrace">
              <a:avLst/>
            </a:prstGeom>
            <a:ln w="28575">
              <a:solidFill>
                <a:srgbClr val="7BA3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271811" y="4980384"/>
                  <a:ext cx="242492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There is an ATT-type parameter for every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sz="1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in the 2016-group’s post-period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811" y="4980384"/>
                  <a:ext cx="2424928" cy="738664"/>
                </a:xfrm>
                <a:prstGeom prst="rect">
                  <a:avLst/>
                </a:prstGeom>
                <a:blipFill>
                  <a:blip r:embed="rId9"/>
                  <a:stretch>
                    <a:fillRect l="-754" t="-1653" b="-74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5506857" y="2545238"/>
            <a:ext cx="3463643" cy="1658368"/>
            <a:chOff x="5506857" y="2545238"/>
            <a:chExt cx="3463643" cy="1658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506857" y="2545238"/>
                  <a:ext cx="25143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Same for the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=2017</m:t>
                      </m:r>
                    </m:oMath>
                  </a14:m>
                  <a:r>
                    <a:rPr lang="en-US" sz="1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group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857" y="2545238"/>
                  <a:ext cx="2514380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726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Left Brace 23"/>
            <p:cNvSpPr/>
            <p:nvPr/>
          </p:nvSpPr>
          <p:spPr>
            <a:xfrm rot="-4740000" flipH="1">
              <a:off x="8010441" y="3243546"/>
              <a:ext cx="203636" cy="1716483"/>
            </a:xfrm>
            <a:prstGeom prst="leftBrace">
              <a:avLst/>
            </a:prstGeom>
            <a:ln w="38100">
              <a:solidFill>
                <a:srgbClr val="F792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 flipV="1">
              <a:off x="6764047" y="2883909"/>
              <a:ext cx="1401259" cy="995147"/>
            </a:xfrm>
            <a:prstGeom prst="straightConnector1">
              <a:avLst/>
            </a:prstGeom>
            <a:ln w="28575">
              <a:solidFill>
                <a:srgbClr val="F7921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367529" y="1991062"/>
            <a:ext cx="2514380" cy="2253360"/>
            <a:chOff x="7367529" y="1991062"/>
            <a:chExt cx="2514380" cy="22533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367529" y="1991062"/>
                  <a:ext cx="25143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And for the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=2018</m:t>
                      </m:r>
                    </m:oMath>
                  </a14:m>
                  <a:r>
                    <a:rPr lang="en-US" sz="1400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group</a:t>
                  </a:r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529" y="1991062"/>
                  <a:ext cx="2514380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728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Left Brace 28"/>
            <p:cNvSpPr/>
            <p:nvPr/>
          </p:nvSpPr>
          <p:spPr>
            <a:xfrm rot="-4740000" flipH="1">
              <a:off x="8360255" y="3589815"/>
              <a:ext cx="471291" cy="837924"/>
            </a:xfrm>
            <a:prstGeom prst="leftBrace">
              <a:avLst/>
            </a:prstGeom>
            <a:ln w="38100">
              <a:solidFill>
                <a:srgbClr val="898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8593251" y="2322285"/>
              <a:ext cx="77222" cy="1329774"/>
            </a:xfrm>
            <a:prstGeom prst="straightConnector1">
              <a:avLst/>
            </a:prstGeom>
            <a:ln w="28575">
              <a:solidFill>
                <a:srgbClr val="89807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657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Group-Time ATTs: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44417" y="1739348"/>
                <a:ext cx="61564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417" y="1739348"/>
                <a:ext cx="61564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810538" y="2262567"/>
            <a:ext cx="2693506" cy="1446270"/>
            <a:chOff x="4810538" y="2262567"/>
            <a:chExt cx="2693506" cy="1446270"/>
          </a:xfrm>
        </p:grpSpPr>
        <p:sp>
          <p:nvSpPr>
            <p:cNvPr id="9" name="Left Brace 8"/>
            <p:cNvSpPr/>
            <p:nvPr/>
          </p:nvSpPr>
          <p:spPr>
            <a:xfrm rot="16200000">
              <a:off x="5983357" y="1288532"/>
              <a:ext cx="347869" cy="229593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810538" y="2785507"/>
                  <a:ext cx="2693506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The causal effect on unit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in period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of having been treated at 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538" y="2785507"/>
                  <a:ext cx="2693506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810" t="-3974" r="-339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780223" y="2262566"/>
            <a:ext cx="3911047" cy="1713374"/>
            <a:chOff x="780223" y="2262566"/>
            <a:chExt cx="3911047" cy="1713374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097157" y="2262566"/>
              <a:ext cx="2594113" cy="106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80223" y="3329609"/>
              <a:ext cx="26587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Being averaged (again, this is a choice!)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909893" y="2262566"/>
            <a:ext cx="3318546" cy="2780417"/>
            <a:chOff x="780223" y="1195523"/>
            <a:chExt cx="3318546" cy="2780417"/>
          </a:xfrm>
        </p:grpSpPr>
        <p:cxnSp>
          <p:nvCxnSpPr>
            <p:cNvPr id="37" name="Straight Arrow Connector 36"/>
            <p:cNvCxnSpPr/>
            <p:nvPr/>
          </p:nvCxnSpPr>
          <p:spPr>
            <a:xfrm flipH="1" flipV="1">
              <a:off x="911087" y="1195523"/>
              <a:ext cx="1186070" cy="2134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780223" y="3329609"/>
                  <a:ext cx="33185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Only over the units who really did get treated at time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223" y="3329609"/>
                  <a:ext cx="331854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1654"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41819" y="5242756"/>
                <a:ext cx="91374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“Building block parameter”</a:t>
                </a:r>
                <a:r>
                  <a:rPr lang="en-US" sz="24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:r>
                  <a:rPr lang="en-US" sz="24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simple </a:t>
                </a:r>
                <a:r>
                  <a:rPr lang="en-US" sz="2400" dirty="0" err="1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DiD</a:t>
                </a:r>
                <a:r>
                  <a:rPr lang="en-US" sz="24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type of ATT parameter with one treatment (time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sz="24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r>
                  <a:rPr lang="en-US" sz="24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nd one “post” period (time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sz="24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), averaged over one group (group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sz="2400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19" y="5242756"/>
                <a:ext cx="9137438" cy="1200329"/>
              </a:xfrm>
              <a:prstGeom prst="rect">
                <a:avLst/>
              </a:prstGeom>
              <a:blipFill>
                <a:blip r:embed="rId7"/>
                <a:stretch>
                  <a:fillRect l="-1067" t="-3553" r="-400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7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All </a:t>
            </a:r>
            <a:r>
              <a:rPr lang="en-US" sz="3600" b="1" dirty="0" err="1">
                <a:latin typeface="+mj-lt"/>
              </a:rPr>
              <a:t>DiD</a:t>
            </a:r>
            <a:r>
              <a:rPr lang="en-US" sz="3600" b="1" dirty="0">
                <a:latin typeface="+mj-lt"/>
              </a:rPr>
              <a:t> analyses center on “building blocks</a:t>
            </a:r>
            <a:r>
              <a:rPr lang="en-US" sz="3600" b="1" dirty="0" smtClean="0">
                <a:latin typeface="+mj-lt"/>
              </a:rPr>
              <a:t>”</a:t>
            </a:r>
            <a:endParaRPr lang="en-US" sz="3600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sz="2400" dirty="0" smtClean="0"/>
              <a:t>That is where identification lives and dies (next section)</a:t>
            </a:r>
          </a:p>
          <a:p>
            <a:pPr marL="514350" indent="-514350">
              <a:buAutoNum type="arabicPeriod"/>
            </a:pPr>
            <a:endParaRPr lang="en-US" sz="2400" dirty="0" smtClean="0"/>
          </a:p>
          <a:p>
            <a:pPr marL="514350" indent="-514350">
              <a:buAutoNum type="arabicPeriod"/>
            </a:pPr>
            <a:r>
              <a:rPr lang="en-US" sz="2400" dirty="0" smtClean="0"/>
              <a:t>That is how what you should think about estimating (section after that)</a:t>
            </a:r>
          </a:p>
          <a:p>
            <a:pPr marL="514350" indent="-514350">
              <a:buAutoNum type="arabicPeriod"/>
            </a:pPr>
            <a:endParaRPr lang="en-US" sz="2400" dirty="0" smtClean="0"/>
          </a:p>
          <a:p>
            <a:pPr marL="514350" indent="-514350">
              <a:buAutoNum type="arabicPeriod"/>
            </a:pPr>
            <a:r>
              <a:rPr lang="en-US" sz="2400" dirty="0" smtClean="0"/>
              <a:t>You </a:t>
            </a:r>
            <a:r>
              <a:rPr lang="en-US" sz="2400" b="1" dirty="0" smtClean="0">
                <a:solidFill>
                  <a:srgbClr val="FF33CC"/>
                </a:solidFill>
              </a:rPr>
              <a:t>choose</a:t>
            </a:r>
            <a:r>
              <a:rPr lang="en-US" sz="2400" dirty="0" smtClean="0"/>
              <a:t> up front what combination of building blocks you want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89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Group-Time ATTs: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0393" y="246490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43" y="357919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69348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80321" y="5705061"/>
            <a:ext cx="92930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599" y="602311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 period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(2016,2016)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22471" y="3579193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3579193"/>
                <a:ext cx="193059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354584" y="3579193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3579193"/>
                <a:ext cx="193059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74462" y="4647316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(2018,2018)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62" y="4647316"/>
                <a:ext cx="193059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98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Group-Time ATTs: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0393" y="246490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43" y="357919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69348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80321" y="5705061"/>
            <a:ext cx="92930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599" y="602311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 period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91878" y="2511070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𝟐𝟎𝟏𝟔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𝟐𝟎𝟏𝟔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78" y="2511070"/>
                <a:ext cx="2060179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22471" y="3579193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𝟐𝟎𝟏𝟕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𝟐𝟎𝟏𝟕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3579193"/>
                <a:ext cx="2060179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354584" y="3579193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3579193"/>
                <a:ext cx="193059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74462" y="4647316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𝟐𝟎𝟏𝟖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𝟐𝟎𝟏𝟖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62" y="4647316"/>
                <a:ext cx="2060179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67036" y="1705713"/>
            <a:ext cx="336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These are the “instantaneous” effects for each timing group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0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Group-Time ATTs: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0393" y="246490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43" y="357919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69348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80321" y="5705061"/>
            <a:ext cx="92930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599" y="602311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 period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91878" y="2511070"/>
                <a:ext cx="1930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(2016,2016)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78" y="2511070"/>
                <a:ext cx="193059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22471" y="2511070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𝟐𝟎𝟏𝟔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𝟐𝟎𝟏𝟕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2511070"/>
                <a:ext cx="2060179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22471" y="3579193"/>
                <a:ext cx="1930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(2017,2017)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3579193"/>
                <a:ext cx="1930592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354584" y="3579193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𝟐𝟎𝟏𝟕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𝟐𝟎𝟏𝟖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3579193"/>
                <a:ext cx="2060179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74462" y="4647316"/>
                <a:ext cx="1930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(2018,2018)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62" y="4647316"/>
                <a:ext cx="193059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67036" y="1705713"/>
            <a:ext cx="336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“instantaneous” effects for each timing group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27374" y="1072795"/>
            <a:ext cx="359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These are the “second-year” effects for each timing group,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but you can only hope to estimate them for G=2016 and G=2017!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Group-Time ATTs: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0393" y="246490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43" y="357919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69348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80321" y="5705061"/>
            <a:ext cx="92930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00599" y="602311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Sample period (t)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91878" y="2511070"/>
                <a:ext cx="1930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(2016,2016)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78" y="2511070"/>
                <a:ext cx="1930592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22471" y="2511070"/>
                <a:ext cx="1930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(2016,2017)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2511070"/>
                <a:ext cx="1930592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354584" y="2511070"/>
                <a:ext cx="20601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𝟐𝟎𝟏𝟔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𝟐𝟎𝟏𝟖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2511070"/>
                <a:ext cx="2060179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522471" y="3579193"/>
                <a:ext cx="1930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(2017,2017)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3579193"/>
                <a:ext cx="1930592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354584" y="3579193"/>
                <a:ext cx="1930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(2017,2018)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3579193"/>
                <a:ext cx="1930592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74462" y="4647316"/>
                <a:ext cx="19305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(2018,2018)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462" y="4647316"/>
                <a:ext cx="1930592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967036" y="1705713"/>
            <a:ext cx="3360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“instantaneous” effects for each timing group</a:t>
            </a:r>
            <a:endParaRPr lang="en-US" dirty="0">
              <a:solidFill>
                <a:schemeClr val="bg2">
                  <a:lumMod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27374" y="1072795"/>
            <a:ext cx="359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“second-year” effects for each timing group,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you can only hope to estimate them for G=2016 and G=2017!</a:t>
            </a:r>
            <a:endParaRPr lang="en-US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80563" y="1212114"/>
            <a:ext cx="199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“longest run” effect can only be estimated for the earliest group!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05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Event-Time ATTs: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0393" y="246490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43" y="357919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69348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80321" y="5705061"/>
            <a:ext cx="92930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30416" y="6208809"/>
                <a:ext cx="2443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Event-time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16" y="6208809"/>
                <a:ext cx="2443554" cy="369332"/>
              </a:xfrm>
              <a:prstGeom prst="rect">
                <a:avLst/>
              </a:prstGeom>
              <a:blipFill>
                <a:blip r:embed="rId5"/>
                <a:stretch>
                  <a:fillRect l="-1995" t="-10000" r="-14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(2016,2016)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611756" y="3568815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56" y="3568815"/>
                <a:ext cx="193059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43869" y="3568815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869" y="3568815"/>
                <a:ext cx="193059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611756" y="4647316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(2018,2018)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56" y="4647316"/>
                <a:ext cx="193059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426209" y="572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36924" y="5766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19880" y="5766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31071" y="572581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78145" y="57232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11756" y="2464904"/>
            <a:ext cx="1910715" cy="26902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73352" y="1664208"/>
                <a:ext cx="3582071" cy="927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=2016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2018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𝑡𝑟𝑒𝑎𝑡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𝐴𝑇𝑇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352" y="1664208"/>
                <a:ext cx="3582071" cy="9271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7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654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do you want to know?</a:t>
            </a:r>
          </a:p>
        </p:txBody>
      </p:sp>
    </p:spTree>
    <p:extLst>
      <p:ext uri="{BB962C8B-B14F-4D97-AF65-F5344CB8AC3E}">
        <p14:creationId xmlns:p14="http://schemas.microsoft.com/office/powerpoint/2010/main" val="24459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Event-Time ATTs: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0393" y="246490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43" y="357919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69348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80321" y="5705061"/>
            <a:ext cx="92930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30416" y="6208809"/>
                <a:ext cx="2443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Event-time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16" y="6208809"/>
                <a:ext cx="2443554" cy="369332"/>
              </a:xfrm>
              <a:prstGeom prst="rect">
                <a:avLst/>
              </a:prstGeom>
              <a:blipFill>
                <a:blip r:embed="rId5"/>
                <a:stretch>
                  <a:fillRect l="-1995" t="-10000" r="-14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(2016,2016)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611756" y="3568815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56" y="3568815"/>
                <a:ext cx="193059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43869" y="3568815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869" y="3568815"/>
                <a:ext cx="193059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611756" y="4647316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(2018,2018)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56" y="4647316"/>
                <a:ext cx="193059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426209" y="572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36924" y="5766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19880" y="5766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31071" y="572581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78145" y="57232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85670" y="2521658"/>
            <a:ext cx="1910715" cy="26902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50866" y="1228140"/>
                <a:ext cx="4407617" cy="902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=2016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2017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𝑡𝑟𝑒𝑎𝑡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2018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𝐴𝑇𝑇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866" y="1228140"/>
                <a:ext cx="4407617" cy="902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668795" y="1667234"/>
                <a:ext cx="3582071" cy="927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=2016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2018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𝑡𝑟𝑒𝑎𝑡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𝐴𝑇𝑇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795" y="1667234"/>
                <a:ext cx="3582071" cy="927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2938676" y="1228140"/>
            <a:ext cx="3988898" cy="661190"/>
            <a:chOff x="2938676" y="1228140"/>
            <a:chExt cx="3988898" cy="661190"/>
          </a:xfrm>
        </p:grpSpPr>
        <p:sp>
          <p:nvSpPr>
            <p:cNvPr id="9" name="Rectangle 8"/>
            <p:cNvSpPr/>
            <p:nvPr/>
          </p:nvSpPr>
          <p:spPr>
            <a:xfrm>
              <a:off x="6522471" y="1228140"/>
              <a:ext cx="405103" cy="2130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38676" y="1676296"/>
              <a:ext cx="405103" cy="21303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26" idx="3"/>
              <a:endCxn id="9" idx="1"/>
            </p:cNvCxnSpPr>
            <p:nvPr/>
          </p:nvCxnSpPr>
          <p:spPr>
            <a:xfrm flipV="1">
              <a:off x="3343779" y="1334657"/>
              <a:ext cx="3178692" cy="4481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449891" y="1334657"/>
            <a:ext cx="5169037" cy="1187001"/>
            <a:chOff x="3449891" y="1334657"/>
            <a:chExt cx="5169037" cy="1187001"/>
          </a:xfrm>
        </p:grpSpPr>
        <p:sp>
          <p:nvSpPr>
            <p:cNvPr id="15" name="Oval 14"/>
            <p:cNvSpPr/>
            <p:nvPr/>
          </p:nvSpPr>
          <p:spPr>
            <a:xfrm>
              <a:off x="3449891" y="1782813"/>
              <a:ext cx="744422" cy="7388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925850" y="1334657"/>
              <a:ext cx="1693078" cy="73884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15" idx="5"/>
            </p:cNvCxnSpPr>
            <p:nvPr/>
          </p:nvCxnSpPr>
          <p:spPr>
            <a:xfrm flipV="1">
              <a:off x="4085295" y="2084090"/>
              <a:ext cx="3687094" cy="3293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127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Event-Time ATTs: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0393" y="246490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43" y="357919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69348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80321" y="5705061"/>
            <a:ext cx="92930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30416" y="6208809"/>
                <a:ext cx="2443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Event-time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16" y="6208809"/>
                <a:ext cx="2443554" cy="369332"/>
              </a:xfrm>
              <a:prstGeom prst="rect">
                <a:avLst/>
              </a:prstGeom>
              <a:blipFill>
                <a:blip r:embed="rId5"/>
                <a:stretch>
                  <a:fillRect l="-1995" t="-10000" r="-14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(2016,2016)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611756" y="3568815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56" y="3568815"/>
                <a:ext cx="193059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43869" y="3568815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869" y="3568815"/>
                <a:ext cx="193059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611756" y="4647316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(2018,2018)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56" y="4647316"/>
                <a:ext cx="193059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426209" y="572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36924" y="5766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19880" y="5766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31071" y="572581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78145" y="57232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94340" y="2470475"/>
            <a:ext cx="1910715" cy="26902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250866" y="1228140"/>
                <a:ext cx="4407617" cy="902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=2016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2017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𝑡𝑟𝑒𝑎𝑡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2018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𝐴𝑇𝑇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866" y="1228140"/>
                <a:ext cx="4407617" cy="9026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668795" y="1667234"/>
                <a:ext cx="3582071" cy="927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=2016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2018</m:t>
                          </m:r>
                        </m:sup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𝑡𝑟𝑒𝑎𝑡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𝐴𝑇𝑇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 dirty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795" y="1667234"/>
                <a:ext cx="3582071" cy="9271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122352" y="2084490"/>
                <a:ext cx="29784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(2016,2018)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352" y="2084490"/>
                <a:ext cx="2978444" cy="369332"/>
              </a:xfrm>
              <a:prstGeom prst="rect">
                <a:avLst/>
              </a:prstGeom>
              <a:blipFill>
                <a:blip r:embed="rId1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09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Overall ATT: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𝑨𝑻𝑻</m:t>
                        </m:r>
                      </m:e>
                    </m:acc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8" y="1639957"/>
                <a:ext cx="5970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80393" y="2464904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2443" y="357919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693483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80321" y="5705061"/>
            <a:ext cx="92930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30416" y="6208809"/>
                <a:ext cx="2443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Event-time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16" y="6208809"/>
                <a:ext cx="2443554" cy="369332"/>
              </a:xfrm>
              <a:prstGeom prst="rect">
                <a:avLst/>
              </a:prstGeom>
              <a:blipFill>
                <a:blip r:embed="rId5"/>
                <a:stretch>
                  <a:fillRect l="-1995" t="-10000" r="-14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(2016,2016)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78" y="2511070"/>
                <a:ext cx="1930593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71" y="2511070"/>
                <a:ext cx="1930593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(2016,2018)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584" y="2511070"/>
                <a:ext cx="1930593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611756" y="3568815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56" y="3568815"/>
                <a:ext cx="1930593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443869" y="3568815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(2017,2018)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869" y="3568815"/>
                <a:ext cx="193059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611756" y="4647316"/>
                <a:ext cx="19305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(2018,2018)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56" y="4647316"/>
                <a:ext cx="1930593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426209" y="5725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36924" y="5766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19880" y="57661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31071" y="572581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78145" y="57232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4611757" y="2514600"/>
            <a:ext cx="5665304" cy="2554357"/>
          </a:xfrm>
          <a:custGeom>
            <a:avLst/>
            <a:gdLst>
              <a:gd name="connsiteX0" fmla="*/ 59634 w 5665304"/>
              <a:gd name="connsiteY0" fmla="*/ 0 h 2554357"/>
              <a:gd name="connsiteX1" fmla="*/ 5665304 w 5665304"/>
              <a:gd name="connsiteY1" fmla="*/ 19878 h 2554357"/>
              <a:gd name="connsiteX2" fmla="*/ 5655365 w 5665304"/>
              <a:gd name="connsiteY2" fmla="*/ 447261 h 2554357"/>
              <a:gd name="connsiteX3" fmla="*/ 3796747 w 5665304"/>
              <a:gd name="connsiteY3" fmla="*/ 417443 h 2554357"/>
              <a:gd name="connsiteX4" fmla="*/ 3806686 w 5665304"/>
              <a:gd name="connsiteY4" fmla="*/ 1490870 h 2554357"/>
              <a:gd name="connsiteX5" fmla="*/ 1928191 w 5665304"/>
              <a:gd name="connsiteY5" fmla="*/ 1490870 h 2554357"/>
              <a:gd name="connsiteX6" fmla="*/ 1948069 w 5665304"/>
              <a:gd name="connsiteY6" fmla="*/ 2554357 h 2554357"/>
              <a:gd name="connsiteX7" fmla="*/ 0 w 5665304"/>
              <a:gd name="connsiteY7" fmla="*/ 2534478 h 2554357"/>
              <a:gd name="connsiteX8" fmla="*/ 59634 w 5665304"/>
              <a:gd name="connsiteY8" fmla="*/ 0 h 255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5304" h="2554357">
                <a:moveTo>
                  <a:pt x="59634" y="0"/>
                </a:moveTo>
                <a:lnTo>
                  <a:pt x="5665304" y="19878"/>
                </a:lnTo>
                <a:lnTo>
                  <a:pt x="5655365" y="447261"/>
                </a:lnTo>
                <a:lnTo>
                  <a:pt x="3796747" y="417443"/>
                </a:lnTo>
                <a:lnTo>
                  <a:pt x="3806686" y="1490870"/>
                </a:lnTo>
                <a:lnTo>
                  <a:pt x="1928191" y="1490870"/>
                </a:lnTo>
                <a:lnTo>
                  <a:pt x="1948069" y="2554357"/>
                </a:lnTo>
                <a:lnTo>
                  <a:pt x="0" y="2534478"/>
                </a:lnTo>
                <a:lnTo>
                  <a:pt x="59634" y="0"/>
                </a:lnTo>
                <a:close/>
              </a:path>
            </a:pathLst>
          </a:custGeom>
          <a:solidFill>
            <a:srgbClr val="00B050">
              <a:alpha val="2902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98340" y="1416463"/>
            <a:ext cx="4244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Or you can average them all, but note that groups contribute different numbers of parameters!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38611" y="1478732"/>
            <a:ext cx="436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Aggregation matters and it starts with the target parameter you </a:t>
            </a:r>
            <a:r>
              <a:rPr lang="en-US" b="1" dirty="0" smtClean="0">
                <a:solidFill>
                  <a:srgbClr val="FF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43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285"/>
          <a:stretch/>
        </p:blipFill>
        <p:spPr>
          <a:xfrm>
            <a:off x="333830" y="302405"/>
            <a:ext cx="8316684" cy="2774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243" y="3625693"/>
            <a:ext cx="11637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To estimate 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average first-year treatment effect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of a voluntary bundled payment program offered by a national Medicare Advantage insurer on spending among patients receiving lower extremity joint replacement (LEJR) surgery 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participating physician practices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7243" y="3164028"/>
                <a:ext cx="12827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𝑨𝑻𝑻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3" y="3164028"/>
                <a:ext cx="1282723" cy="461665"/>
              </a:xfrm>
              <a:prstGeom prst="rect">
                <a:avLst/>
              </a:prstGeom>
              <a:blipFill>
                <a:blip r:embed="rId4"/>
                <a:stretch>
                  <a:fillRect r="-95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247243" y="5006332"/>
            <a:ext cx="11637896" cy="1477328"/>
            <a:chOff x="247243" y="5006332"/>
            <a:chExt cx="11637896" cy="1477328"/>
          </a:xfrm>
        </p:grpSpPr>
        <p:sp>
          <p:nvSpPr>
            <p:cNvPr id="12" name="TextBox 11"/>
            <p:cNvSpPr txBox="1"/>
            <p:nvPr/>
          </p:nvSpPr>
          <p:spPr>
            <a:xfrm>
              <a:off x="247243" y="5467997"/>
              <a:ext cx="116378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To estimate the </a:t>
              </a:r>
              <a:r>
                <a:rPr lang="en-US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average treatment effect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of a voluntary bundled payment program offered by a national Medicare Advantage insurer on spending during </a:t>
              </a:r>
              <a:r>
                <a:rPr lang="en-US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patient episodes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for lower extremity joint replacement (LEJR) surgery </a:t>
              </a:r>
              <a:r>
                <a:rPr lang="en-US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 participating physician practices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47243" y="5006332"/>
                  <a:ext cx="84189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𝑨𝑻𝑻</m:t>
                            </m:r>
                          </m:e>
                        </m:acc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243" y="5006332"/>
                  <a:ext cx="841897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540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Identifying assumption: back to building blocks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2451" y="1578430"/>
                <a:ext cx="11257935" cy="49401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know what we want to know: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 smtClean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(∞)|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Same target as a 2x2 with periods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 smtClean="0"/>
                  <a:t> and treated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 smtClean="0"/>
                  <a:t>. We know how to identify it under parallel trends! </a:t>
                </a:r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(∞)|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</m:t>
                              </m:r>
                            </m:sup>
                          </m:sSup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1" y="1578430"/>
                <a:ext cx="11257935" cy="4940134"/>
              </a:xfrm>
              <a:blipFill>
                <a:blip r:embed="rId3"/>
                <a:stretch>
                  <a:fillRect l="-113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51387" y="5225844"/>
            <a:ext cx="5759245" cy="1104719"/>
            <a:chOff x="651387" y="5225844"/>
            <a:chExt cx="5759245" cy="1104719"/>
          </a:xfrm>
        </p:grpSpPr>
        <p:sp>
          <p:nvSpPr>
            <p:cNvPr id="4" name="Left Brace 3"/>
            <p:cNvSpPr/>
            <p:nvPr/>
          </p:nvSpPr>
          <p:spPr>
            <a:xfrm rot="16200000">
              <a:off x="3395816" y="2481415"/>
              <a:ext cx="270387" cy="575924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644443" y="5684232"/>
                  <a:ext cx="401904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change in mean outcomes </a:t>
                  </a:r>
                </a:p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for comparison units from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4443" y="5684232"/>
                  <a:ext cx="4019049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366" t="-4717" r="-303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6803923" y="5207366"/>
            <a:ext cx="4661718" cy="1303061"/>
            <a:chOff x="6803923" y="5207366"/>
            <a:chExt cx="4661718" cy="1303061"/>
          </a:xfrm>
        </p:grpSpPr>
        <p:sp>
          <p:nvSpPr>
            <p:cNvPr id="6" name="Left Brace 5"/>
            <p:cNvSpPr/>
            <p:nvPr/>
          </p:nvSpPr>
          <p:spPr>
            <a:xfrm rot="16200000">
              <a:off x="8999588" y="3011701"/>
              <a:ext cx="270387" cy="466171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096338" y="5587097"/>
                  <a:ext cx="400028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Unobserved change in mean untreated potential outcomes </a:t>
                  </a:r>
                </a:p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for units in group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from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to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338" y="5587097"/>
                  <a:ext cx="4000287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1220"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8686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/>
                  <a:t>Parallel Trends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𝟐𝟎𝟏𝟔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𝟐𝟎𝟏𝟕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i="1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677" y="147412"/>
                <a:ext cx="10515600" cy="607332"/>
              </a:xfrm>
              <a:blipFill>
                <a:blip r:embed="rId3"/>
                <a:stretch>
                  <a:fillRect l="-2087" t="-31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408954" y="868596"/>
            <a:ext cx="11405674" cy="5989404"/>
            <a:chOff x="408954" y="868596"/>
            <a:chExt cx="11405674" cy="5989404"/>
          </a:xfrm>
          <a:solidFill>
            <a:srgbClr val="7BA3B1"/>
          </a:solidFill>
        </p:grpSpPr>
        <p:grpSp>
          <p:nvGrpSpPr>
            <p:cNvPr id="27" name="Group 26"/>
            <p:cNvGrpSpPr/>
            <p:nvPr/>
          </p:nvGrpSpPr>
          <p:grpSpPr>
            <a:xfrm>
              <a:off x="408954" y="868596"/>
              <a:ext cx="11405674" cy="5989404"/>
              <a:chOff x="408954" y="868596"/>
              <a:chExt cx="11405674" cy="5989404"/>
            </a:xfrm>
            <a:grpFill/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4"/>
              <a:srcRect r="4729" b="5703"/>
              <a:stretch/>
            </p:blipFill>
            <p:spPr>
              <a:xfrm>
                <a:off x="408954" y="868596"/>
                <a:ext cx="11405674" cy="598940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1262743" y="3236686"/>
                <a:ext cx="435428" cy="152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5"/>
            <a:srcRect l="20384" t="2732" r="14107" b="7325"/>
            <a:stretch/>
          </p:blipFill>
          <p:spPr>
            <a:xfrm rot="5400000">
              <a:off x="3117055" y="866778"/>
              <a:ext cx="276228" cy="1552575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38" name="Oval 37"/>
          <p:cNvSpPr/>
          <p:nvPr/>
        </p:nvSpPr>
        <p:spPr>
          <a:xfrm>
            <a:off x="7125494" y="3775074"/>
            <a:ext cx="137160" cy="137160"/>
          </a:xfrm>
          <a:prstGeom prst="ellipse">
            <a:avLst/>
          </a:prstGeom>
          <a:noFill/>
          <a:ln w="38100">
            <a:solidFill>
              <a:srgbClr val="30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435600" y="3149599"/>
            <a:ext cx="137160" cy="137160"/>
          </a:xfrm>
          <a:prstGeom prst="ellipse">
            <a:avLst/>
          </a:prstGeom>
          <a:noFill/>
          <a:ln w="38100">
            <a:solidFill>
              <a:srgbClr val="30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429250" y="3594099"/>
            <a:ext cx="137160" cy="137160"/>
          </a:xfrm>
          <a:prstGeom prst="ellipse">
            <a:avLst/>
          </a:prstGeom>
          <a:noFill/>
          <a:ln w="38100">
            <a:solidFill>
              <a:srgbClr val="7BA3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918959" y="1825786"/>
                <a:ext cx="43797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Suppose you compare the 2016 group to the 2020 group b/w 2015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 and 2017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959" y="1825786"/>
                <a:ext cx="4379732" cy="584775"/>
              </a:xfrm>
              <a:prstGeom prst="rect">
                <a:avLst/>
              </a:prstGeom>
              <a:blipFill>
                <a:blip r:embed="rId6"/>
                <a:stretch>
                  <a:fillRect l="-836" t="-3158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5497830" y="3218179"/>
            <a:ext cx="1696244" cy="635501"/>
          </a:xfrm>
          <a:prstGeom prst="line">
            <a:avLst/>
          </a:prstGeom>
          <a:ln w="38100">
            <a:solidFill>
              <a:srgbClr val="305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048793" y="3656181"/>
            <a:ext cx="4773614" cy="1760869"/>
            <a:chOff x="3048793" y="3656181"/>
            <a:chExt cx="4773614" cy="1760869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5497830" y="3656181"/>
              <a:ext cx="1696244" cy="635501"/>
            </a:xfrm>
            <a:prstGeom prst="line">
              <a:avLst/>
            </a:prstGeom>
            <a:ln w="38100">
              <a:solidFill>
                <a:srgbClr val="3059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7136289" y="4216604"/>
              <a:ext cx="137160" cy="1371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3048793" y="5047718"/>
                  <a:ext cx="47736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0000"/>
                      </a:solidFill>
                    </a:rPr>
                    <a:t>PT tells you the counterfactual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793" y="5047718"/>
                  <a:ext cx="477361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22" t="-8197" r="-255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/>
            <p:cNvCxnSpPr/>
            <p:nvPr/>
          </p:nvCxnSpPr>
          <p:spPr>
            <a:xfrm flipV="1">
              <a:off x="6460621" y="4353764"/>
              <a:ext cx="675668" cy="6834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7134721" y="4413348"/>
            <a:ext cx="137160" cy="137160"/>
          </a:xfrm>
          <a:prstGeom prst="ellipse">
            <a:avLst/>
          </a:prstGeom>
          <a:noFill/>
          <a:ln w="38100">
            <a:solidFill>
              <a:srgbClr val="7BA3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224554" y="4263106"/>
            <a:ext cx="4824571" cy="1800275"/>
            <a:chOff x="7224554" y="4263106"/>
            <a:chExt cx="4824571" cy="1800275"/>
          </a:xfrm>
        </p:grpSpPr>
        <p:sp>
          <p:nvSpPr>
            <p:cNvPr id="2" name="Right Brace 1"/>
            <p:cNvSpPr/>
            <p:nvPr/>
          </p:nvSpPr>
          <p:spPr>
            <a:xfrm>
              <a:off x="7224554" y="4263106"/>
              <a:ext cx="185896" cy="204509"/>
            </a:xfrm>
            <a:prstGeom prst="righ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664363" y="5417050"/>
              <a:ext cx="238476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solidFill>
                    <a:srgbClr val="00B050"/>
                  </a:solidFill>
                </a:rPr>
                <a:t>DiD</a:t>
              </a:r>
              <a:r>
                <a:rPr lang="en-US" dirty="0" smtClean="0">
                  <a:solidFill>
                    <a:srgbClr val="00B050"/>
                  </a:solidFill>
                </a:rPr>
                <a:t> estimates ATT(2016,2017)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 flipV="1">
              <a:off x="7572375" y="4365360"/>
              <a:ext cx="2085975" cy="136869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126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51" y="365125"/>
            <a:ext cx="11257935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Many PTs in a staggered design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2451" y="1578430"/>
                <a:ext cx="11257935" cy="49401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Now you have </a:t>
                </a:r>
                <a:r>
                  <a:rPr lang="en-US" b="1" dirty="0">
                    <a:solidFill>
                      <a:srgbClr val="FF33CC"/>
                    </a:solidFill>
                  </a:rPr>
                  <a:t>choices</a:t>
                </a:r>
                <a:r>
                  <a:rPr lang="en-US" dirty="0"/>
                  <a:t> about comparison </a:t>
                </a:r>
                <a:r>
                  <a:rPr lang="en-US" dirty="0" smtClean="0"/>
                  <a:t>units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</m:t>
                        </m:r>
                      </m:sup>
                    </m:sSup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(∞)|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𝑐𝑜𝑚𝑝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2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𝒢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𝑐𝑜𝑚𝑝</m:t>
                              </m:r>
                            </m:sup>
                          </m:sSup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2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Never-treated units: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𝑛𝑒𝑣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=∞}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>
                    <a:ea typeface="Cambria Math" panose="02040503050406030204" pitchFamily="18" charset="0"/>
                  </a:rPr>
                  <a:t>Not-yet-treated units:	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𝑛𝑦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&lt;∞</m:t>
                        </m:r>
                      </m:e>
                    </m:d>
                  </m:oMath>
                </a14:m>
                <a:endParaRPr lang="en-US" dirty="0" smtClean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All untreated units at time t: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𝑛𝑦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𝑛𝑒𝑣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Last treated group:	</a:t>
                </a: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1" y="1578430"/>
                <a:ext cx="11257935" cy="4940134"/>
              </a:xfrm>
              <a:blipFill>
                <a:blip r:embed="rId2"/>
                <a:stretch>
                  <a:fillRect l="-113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154642" y="3943678"/>
                <a:ext cx="3935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Same comparison group for 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𝐴𝑇𝑇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642" y="3943678"/>
                <a:ext cx="3935180" cy="338554"/>
              </a:xfrm>
              <a:prstGeom prst="rect">
                <a:avLst/>
              </a:prstGeom>
              <a:blipFill>
                <a:blip r:embed="rId3"/>
                <a:stretch>
                  <a:fillRect l="-930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656125" y="4443285"/>
            <a:ext cx="2932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Shrinking comparison t grows.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852557" y="4942892"/>
                <a:ext cx="2042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Biggest comparison </a:t>
                </a:r>
              </a:p>
              <a:p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group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2557" y="4942892"/>
                <a:ext cx="2042547" cy="584775"/>
              </a:xfrm>
              <a:prstGeom prst="rect">
                <a:avLst/>
              </a:prstGeom>
              <a:blipFill>
                <a:blip r:embed="rId4"/>
                <a:stretch>
                  <a:fillRect l="-1493" t="-3125" r="-89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461319" y="5528411"/>
            <a:ext cx="1826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Sun and Abraham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4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975" y="424543"/>
            <a:ext cx="11729884" cy="1049834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FF33CC"/>
                </a:solidFill>
                <a:latin typeface="+mj-lt"/>
              </a:rPr>
              <a:t>Choice</a:t>
            </a:r>
            <a:r>
              <a:rPr lang="en-US" sz="3000" b="1" dirty="0" smtClean="0">
                <a:latin typeface="+mj-lt"/>
              </a:rPr>
              <a:t> of comparison group and “willingness </a:t>
            </a:r>
            <a:r>
              <a:rPr lang="en-US" sz="3000" b="1" dirty="0">
                <a:latin typeface="+mj-lt"/>
              </a:rPr>
              <a:t>to believe”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9700"/>
            <a:ext cx="10515600" cy="5270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You need a reason to believe.</a:t>
            </a:r>
          </a:p>
          <a:p>
            <a:pPr lvl="1"/>
            <a:r>
              <a:rPr lang="en-US" sz="2000" dirty="0"/>
              <a:t>Why did </a:t>
            </a:r>
            <a:r>
              <a:rPr lang="en-US" sz="2000" dirty="0" smtClean="0"/>
              <a:t>treatment happen? </a:t>
            </a:r>
            <a:r>
              <a:rPr lang="en-US" sz="2000" dirty="0"/>
              <a:t>Did someone chose it? What constrained them? What were they maximizing? What did they know? </a:t>
            </a:r>
          </a:p>
          <a:p>
            <a:pPr lvl="1"/>
            <a:r>
              <a:rPr lang="en-US" sz="2000" dirty="0"/>
              <a:t>Seminal example: </a:t>
            </a:r>
            <a:r>
              <a:rPr lang="en-US" sz="2000" dirty="0" err="1">
                <a:hlinkClick r:id="rId2"/>
              </a:rPr>
              <a:t>Ashenfelter</a:t>
            </a:r>
            <a:r>
              <a:rPr lang="en-US" sz="2000" dirty="0">
                <a:hlinkClick r:id="rId2"/>
              </a:rPr>
              <a:t> and Card (1985)</a:t>
            </a:r>
            <a:r>
              <a:rPr lang="en-US" sz="2000" dirty="0"/>
              <a:t>; recent discussion </a:t>
            </a:r>
            <a:r>
              <a:rPr lang="en-US" sz="2000" dirty="0" err="1">
                <a:hlinkClick r:id="rId3"/>
              </a:rPr>
              <a:t>Ghanem</a:t>
            </a:r>
            <a:r>
              <a:rPr lang="en-US" sz="2000" dirty="0">
                <a:hlinkClick r:id="rId3"/>
              </a:rPr>
              <a:t>, </a:t>
            </a:r>
            <a:r>
              <a:rPr lang="en-US" sz="2000" dirty="0" err="1">
                <a:hlinkClick r:id="rId3"/>
              </a:rPr>
              <a:t>Sant’Anna</a:t>
            </a:r>
            <a:r>
              <a:rPr lang="en-US" sz="2000" dirty="0">
                <a:hlinkClick r:id="rId3"/>
              </a:rPr>
              <a:t>, and </a:t>
            </a:r>
            <a:r>
              <a:rPr lang="en-US" sz="2000" dirty="0" err="1">
                <a:hlinkClick r:id="rId3"/>
              </a:rPr>
              <a:t>Wuthrich</a:t>
            </a:r>
            <a:r>
              <a:rPr lang="en-US" sz="2000" dirty="0">
                <a:hlinkClick r:id="rId3"/>
              </a:rPr>
              <a:t>(2022</a:t>
            </a:r>
            <a:r>
              <a:rPr lang="en-US" sz="2000" dirty="0" smtClean="0">
                <a:hlinkClick r:id="rId3"/>
              </a:rPr>
              <a:t>)</a:t>
            </a:r>
            <a:endParaRPr lang="en-US" sz="2000" dirty="0" smtClean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55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9700"/>
                <a:ext cx="10515600" cy="52705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You need a reason to believe.</a:t>
                </a:r>
              </a:p>
              <a:p>
                <a:pPr lvl="1"/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Why did </a:t>
                </a:r>
                <a:r>
                  <a:rPr lang="en-US" sz="2000" dirty="0" smtClean="0">
                    <a:solidFill>
                      <a:schemeClr val="bg1">
                        <a:lumMod val="75000"/>
                      </a:schemeClr>
                    </a:solidFill>
                  </a:rPr>
                  <a:t>treatment happen? 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Did someone chose it? What constrained them? What were they maximizing? What did they know? </a:t>
                </a:r>
              </a:p>
              <a:p>
                <a:pPr lvl="1"/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Seminal example: 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Ashenfelter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 and Card (1985)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; recent discussion 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Ghanem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, 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Sant’Anna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, and 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Wuthrich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(2022</a:t>
                </a:r>
                <a:r>
                  <a:rPr lang="en-US" sz="2000" dirty="0" smtClean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)</a:t>
                </a:r>
                <a:endParaRPr lang="en-US" sz="20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“Parallel trends”: mean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(∞)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would have changed identically in T/C groups.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Levels </a:t>
                </a:r>
                <a:r>
                  <a:rPr lang="en-US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can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 different, but sometimes that makes PT untenable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Not typically invariant to transformations (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Roth &amp; 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Sant’Anna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 2023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9700"/>
                <a:ext cx="10515600" cy="5270500"/>
              </a:xfrm>
              <a:blipFill>
                <a:blip r:embed="rId5"/>
                <a:stretch>
                  <a:fillRect l="-928" t="-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5975" y="424543"/>
            <a:ext cx="11729884" cy="1049834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FF33CC"/>
                </a:solidFill>
                <a:latin typeface="+mj-lt"/>
              </a:rPr>
              <a:t>Choice</a:t>
            </a:r>
            <a:r>
              <a:rPr lang="en-US" sz="3000" b="1" dirty="0" smtClean="0">
                <a:latin typeface="+mj-lt"/>
              </a:rPr>
              <a:t> of comparison group and “willingness </a:t>
            </a:r>
            <a:r>
              <a:rPr lang="en-US" sz="3000" b="1" dirty="0">
                <a:latin typeface="+mj-lt"/>
              </a:rPr>
              <a:t>to believe”</a:t>
            </a:r>
          </a:p>
        </p:txBody>
      </p:sp>
    </p:spTree>
    <p:extLst>
      <p:ext uri="{BB962C8B-B14F-4D97-AF65-F5344CB8AC3E}">
        <p14:creationId xmlns:p14="http://schemas.microsoft.com/office/powerpoint/2010/main" val="11445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9700"/>
                <a:ext cx="10515600" cy="52705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You need a reason to believe.</a:t>
                </a:r>
              </a:p>
              <a:p>
                <a:pPr lvl="1"/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Why did </a:t>
                </a:r>
                <a:r>
                  <a:rPr lang="en-US" sz="2000" dirty="0" smtClean="0">
                    <a:solidFill>
                      <a:schemeClr val="bg1">
                        <a:lumMod val="75000"/>
                      </a:schemeClr>
                    </a:solidFill>
                  </a:rPr>
                  <a:t>treatment happen? 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Did someone chose it? What constrained them? What were they maximizing? What did they know? </a:t>
                </a:r>
              </a:p>
              <a:p>
                <a:pPr lvl="1"/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Seminal example: 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Ashenfelter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hlinkClick r:id="rId2"/>
                  </a:rPr>
                  <a:t> and Card (1985)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</a:rPr>
                  <a:t>; recent discussion 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Ghanem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, 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Sant’Anna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, and 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Wuthrich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(2022</a:t>
                </a:r>
                <a:r>
                  <a:rPr lang="en-US" sz="2000" dirty="0" smtClean="0">
                    <a:solidFill>
                      <a:schemeClr val="bg1">
                        <a:lumMod val="75000"/>
                      </a:schemeClr>
                    </a:solidFill>
                    <a:hlinkClick r:id="rId3"/>
                  </a:rPr>
                  <a:t>)</a:t>
                </a:r>
                <a:endParaRPr lang="en-US" sz="20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 smtClean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“Parallel trends”: mean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240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(∞)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would have changed identically in T/C groups.</a:t>
                </a:r>
              </a:p>
              <a:p>
                <a:pPr lvl="1"/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Levels </a:t>
                </a:r>
                <a:r>
                  <a:rPr lang="en-US" sz="2000" i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can 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 different, but sometimes that makes PT untenable</a:t>
                </a:r>
              </a:p>
              <a:p>
                <a:pPr lvl="1"/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 typically invariant to transformations (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Roth &amp; </a:t>
                </a:r>
                <a:r>
                  <a:rPr lang="en-US" sz="2000" dirty="0" err="1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Sant’Anna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  <a:hlinkClick r:id="rId4"/>
                  </a:rPr>
                  <a:t> 2023</a:t>
                </a: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endPara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“Bias stability”: selection bias yesterday is the same as it would be today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Just because a confounder is constant doesn’t mean it’s not a potential PT violation</a:t>
                </a:r>
              </a:p>
              <a:p>
                <a:pPr lvl="1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Alternative assumptions imply different estimators (</a:t>
                </a:r>
                <a:r>
                  <a:rPr lang="en-US" sz="2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. AR(1)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LDV;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hlinkClick r:id="rId5"/>
                  </a:rPr>
                  <a:t>Ding and Li 2019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1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9700"/>
                <a:ext cx="10515600" cy="5270500"/>
              </a:xfrm>
              <a:blipFill>
                <a:blip r:embed="rId6"/>
                <a:stretch>
                  <a:fillRect l="-928" t="-1503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5975" y="424543"/>
            <a:ext cx="11729884" cy="1049834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FF33CC"/>
                </a:solidFill>
                <a:latin typeface="+mj-lt"/>
              </a:rPr>
              <a:t>Choice</a:t>
            </a:r>
            <a:r>
              <a:rPr lang="en-US" sz="3000" b="1" dirty="0" smtClean="0">
                <a:latin typeface="+mj-lt"/>
              </a:rPr>
              <a:t> of comparison group and “willingness </a:t>
            </a:r>
            <a:r>
              <a:rPr lang="en-US" sz="3000" b="1" dirty="0">
                <a:latin typeface="+mj-lt"/>
              </a:rPr>
              <a:t>to believe”</a:t>
            </a:r>
          </a:p>
        </p:txBody>
      </p:sp>
    </p:spTree>
    <p:extLst>
      <p:ext uri="{BB962C8B-B14F-4D97-AF65-F5344CB8AC3E}">
        <p14:creationId xmlns:p14="http://schemas.microsoft.com/office/powerpoint/2010/main" val="24072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1285"/>
          <a:stretch/>
        </p:blipFill>
        <p:spPr>
          <a:xfrm>
            <a:off x="333830" y="302405"/>
            <a:ext cx="8316684" cy="2774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62" y="4020332"/>
            <a:ext cx="11403113" cy="167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28035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should you actually do?</a:t>
            </a:r>
          </a:p>
        </p:txBody>
      </p:sp>
    </p:spTree>
    <p:extLst>
      <p:ext uri="{BB962C8B-B14F-4D97-AF65-F5344CB8AC3E}">
        <p14:creationId xmlns:p14="http://schemas.microsoft.com/office/powerpoint/2010/main" val="21369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𝑨𝑻𝑻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𝒈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𝒕</m:t>
                    </m:r>
                    <m:r>
                      <a:rPr lang="en-US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+ 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PT </a:t>
                </a:r>
                <a:r>
                  <a:rPr lang="en-US" b="1" dirty="0" smtClean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 </a:t>
                </a:r>
                <a:r>
                  <a:rPr lang="en-US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DiD</a:t>
                </a:r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3593" b="-12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63134"/>
                <a:ext cx="11518900" cy="47074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200" dirty="0" smtClean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b="0" dirty="0" smtClean="0">
                    <a:solidFill>
                      <a:schemeClr val="tx1"/>
                    </a:solidFill>
                  </a:rPr>
                  <a:t>Target: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𝐴𝑇𝑇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2200" b="0" i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200" b="0" i="1" dirty="0" smtClean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Target + identifying assumption  = </a:t>
                </a:r>
                <a:r>
                  <a:rPr lang="en-US" sz="2200" dirty="0" err="1" smtClean="0">
                    <a:solidFill>
                      <a:schemeClr val="tx1"/>
                    </a:solidFill>
                  </a:rPr>
                  <a:t>estimand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:</a:t>
                </a:r>
                <a:endParaRPr lang="en-US" sz="22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endParaRPr lang="en-US" sz="2200" dirty="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𝑖𝑔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𝑐𝑜𝑚𝑝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𝑖𝑔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𝒢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𝑐𝑜𝑚𝑝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 smtClean="0"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Font typeface="+mj-lt"/>
                  <a:buAutoNum type="arabicPeriod" startAt="3"/>
                </a:pPr>
                <a:r>
                  <a:rPr lang="en-US" sz="2200" dirty="0" smtClean="0">
                    <a:sym typeface="Wingdings" panose="05000000000000000000" pitchFamily="2" charset="2"/>
                  </a:rPr>
                  <a:t>Sample analogs = </a:t>
                </a:r>
                <a:r>
                  <a:rPr lang="en-US" sz="2200" dirty="0" err="1" smtClean="0">
                    <a:sym typeface="Wingdings" panose="05000000000000000000" pitchFamily="2" charset="2"/>
                  </a:rPr>
                  <a:t>DiD</a:t>
                </a:r>
                <a:r>
                  <a:rPr lang="en-US" sz="2200" dirty="0" smtClean="0">
                    <a:sym typeface="Wingdings" panose="05000000000000000000" pitchFamily="2" charset="2"/>
                  </a:rPr>
                  <a:t> estimator: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𝑖𝑡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𝑐𝑜𝑚𝑝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𝑐𝑜𝑚𝑝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𝑖𝑔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×1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𝑐𝑜𝑚𝑝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𝒢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𝑐𝑜𝑚𝑝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63134"/>
                <a:ext cx="11518900" cy="4707466"/>
              </a:xfrm>
              <a:blipFill>
                <a:blip r:embed="rId3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/>
          <p:cNvSpPr/>
          <p:nvPr/>
        </p:nvSpPr>
        <p:spPr>
          <a:xfrm rot="5400000">
            <a:off x="7367272" y="-303531"/>
            <a:ext cx="228599" cy="827786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20828" y="3351769"/>
                <a:ext cx="19214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28" y="3351769"/>
                <a:ext cx="1921487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 rot="5400000" flipH="1">
            <a:off x="6027623" y="631613"/>
            <a:ext cx="318346" cy="10576562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03569" y="6212840"/>
                <a:ext cx="1566454" cy="472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𝑨𝑻𝑻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569" y="6212840"/>
                <a:ext cx="1566454" cy="472630"/>
              </a:xfrm>
              <a:prstGeom prst="rect">
                <a:avLst/>
              </a:prstGeom>
              <a:blipFill>
                <a:blip r:embed="rId5"/>
                <a:stretch>
                  <a:fillRect t="-3846" r="-3891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44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43" y="873745"/>
            <a:ext cx="8229600" cy="59842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00321" y="3738024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8308" y="180647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g=2020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96009" y="4511283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g=2017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11977" y="4172729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g=2016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20651" y="4032412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g=2018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608234" y="4258063"/>
            <a:ext cx="863258" cy="1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54177" y="0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b="1" dirty="0" smtClean="0"/>
                  <a:t>Figure 2: Mean outcomes by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40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54177" y="0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7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4" y="877824"/>
            <a:ext cx="7772400" cy="5651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63600" y="23302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4000" b="1" dirty="0" smtClean="0"/>
                  <a:t>Figure 2: log Mean outcomes by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40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63600" y="23302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574608" y="3332987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6610" y="1229694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g=2020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2505" y="4277621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g=2017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7244" y="2858402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g=2016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17623" y="3774359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g=2018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154365" y="4028275"/>
            <a:ext cx="863258" cy="1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291436" y="3355332"/>
            <a:ext cx="137160" cy="137160"/>
          </a:xfrm>
          <a:prstGeom prst="ellipse">
            <a:avLst/>
          </a:prstGeom>
          <a:noFill/>
          <a:ln w="38100">
            <a:solidFill>
              <a:srgbClr val="30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03850" y="2396862"/>
            <a:ext cx="137160" cy="137160"/>
          </a:xfrm>
          <a:prstGeom prst="ellipse">
            <a:avLst/>
          </a:prstGeom>
          <a:noFill/>
          <a:ln w="38100">
            <a:solidFill>
              <a:srgbClr val="30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431790" y="3004819"/>
            <a:ext cx="137160" cy="137160"/>
          </a:xfrm>
          <a:prstGeom prst="ellipse">
            <a:avLst/>
          </a:prstGeom>
          <a:noFill/>
          <a:ln w="38100">
            <a:solidFill>
              <a:srgbClr val="7BA3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285101" y="4422132"/>
            <a:ext cx="137160" cy="137160"/>
          </a:xfrm>
          <a:prstGeom prst="ellipse">
            <a:avLst/>
          </a:prstGeom>
          <a:noFill/>
          <a:ln w="38100">
            <a:solidFill>
              <a:srgbClr val="7BA3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5497016" y="3077252"/>
            <a:ext cx="1880321" cy="1381684"/>
          </a:xfrm>
          <a:prstGeom prst="line">
            <a:avLst/>
          </a:prstGeom>
          <a:ln w="38100">
            <a:solidFill>
              <a:srgbClr val="7BA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Brace 6"/>
          <p:cNvSpPr/>
          <p:nvPr/>
        </p:nvSpPr>
        <p:spPr>
          <a:xfrm flipH="1">
            <a:off x="2372542" y="4046212"/>
            <a:ext cx="110516" cy="4502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541692" y="4046860"/>
            <a:ext cx="4800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52961" y="4490712"/>
            <a:ext cx="48006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5175" y="3974281"/>
                <a:ext cx="22124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𝐴𝑇𝑇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2016,2017</m:t>
                        </m:r>
                      </m:e>
                    </m:d>
                  </m:oMath>
                </a14:m>
                <a:r>
                  <a:rPr lang="en-US" i="1" dirty="0" smtClean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US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−0.04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75" y="3974281"/>
                <a:ext cx="221246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5472430" y="2477126"/>
            <a:ext cx="1906636" cy="962661"/>
          </a:xfrm>
          <a:prstGeom prst="line">
            <a:avLst/>
          </a:prstGeom>
          <a:ln w="38100">
            <a:solidFill>
              <a:srgbClr val="305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91480" y="3083551"/>
            <a:ext cx="1906636" cy="962661"/>
          </a:xfrm>
          <a:prstGeom prst="line">
            <a:avLst/>
          </a:prstGeom>
          <a:ln w="38100">
            <a:solidFill>
              <a:srgbClr val="305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7319590" y="3975105"/>
            <a:ext cx="137160" cy="137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/>
          <p:cNvCxnSpPr/>
          <p:nvPr/>
        </p:nvCxnSpPr>
        <p:spPr>
          <a:xfrm rot="10800000" flipV="1">
            <a:off x="6444799" y="1753223"/>
            <a:ext cx="1283357" cy="11021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735756" y="1462977"/>
                <a:ext cx="30059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Change in mean outcomes 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&gt;2017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756" y="1462977"/>
                <a:ext cx="3005951" cy="646331"/>
              </a:xfrm>
              <a:prstGeom prst="rect">
                <a:avLst/>
              </a:prstGeom>
              <a:blipFill>
                <a:blip r:embed="rId5"/>
                <a:stretch>
                  <a:fillRect l="-1826" t="-5660" r="-60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98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4" y="877824"/>
            <a:ext cx="7772400" cy="56517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74608" y="3332987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g=2019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36610" y="1229694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g=2020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72505" y="4277621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g=2017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7244" y="2858402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g=2016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17623" y="3774359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g=2018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154365" y="4028275"/>
            <a:ext cx="863258" cy="1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237840" y="3602961"/>
            <a:ext cx="137160" cy="137160"/>
          </a:xfrm>
          <a:prstGeom prst="ellipse">
            <a:avLst/>
          </a:prstGeom>
          <a:noFill/>
          <a:ln w="38100">
            <a:solidFill>
              <a:srgbClr val="30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410200" y="2307962"/>
            <a:ext cx="137160" cy="137160"/>
          </a:xfrm>
          <a:prstGeom prst="ellipse">
            <a:avLst/>
          </a:prstGeom>
          <a:noFill/>
          <a:ln w="38100">
            <a:solidFill>
              <a:srgbClr val="3059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431790" y="3004819"/>
            <a:ext cx="137160" cy="137160"/>
          </a:xfrm>
          <a:prstGeom prst="ellipse">
            <a:avLst/>
          </a:prstGeom>
          <a:noFill/>
          <a:ln w="38100">
            <a:solidFill>
              <a:srgbClr val="7BA3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72505" y="4758682"/>
            <a:ext cx="137160" cy="137160"/>
          </a:xfrm>
          <a:prstGeom prst="ellipse">
            <a:avLst/>
          </a:prstGeom>
          <a:noFill/>
          <a:ln w="38100">
            <a:solidFill>
              <a:srgbClr val="7BA3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5497016" y="3077252"/>
            <a:ext cx="2833204" cy="1750010"/>
          </a:xfrm>
          <a:prstGeom prst="line">
            <a:avLst/>
          </a:prstGeom>
          <a:ln w="38100">
            <a:solidFill>
              <a:srgbClr val="7BA3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555155" y="4361451"/>
            <a:ext cx="5760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62585" y="4827262"/>
            <a:ext cx="576072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85080" y="2387342"/>
            <a:ext cx="2810475" cy="1284199"/>
          </a:xfrm>
          <a:prstGeom prst="line">
            <a:avLst/>
          </a:prstGeom>
          <a:ln w="38100">
            <a:solidFill>
              <a:srgbClr val="305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10800000" flipV="1">
            <a:off x="6444799" y="1753223"/>
            <a:ext cx="1283357" cy="110210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735756" y="1462977"/>
                <a:ext cx="30059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Change in mean outcomes 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&gt;2018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756" y="1462977"/>
                <a:ext cx="3005951" cy="646331"/>
              </a:xfrm>
              <a:prstGeom prst="rect">
                <a:avLst/>
              </a:prstGeom>
              <a:blipFill>
                <a:blip r:embed="rId4"/>
                <a:stretch>
                  <a:fillRect l="-1826" t="-5660" r="-60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5500370" y="3077252"/>
            <a:ext cx="2810475" cy="1284199"/>
          </a:xfrm>
          <a:prstGeom prst="line">
            <a:avLst/>
          </a:prstGeom>
          <a:ln w="38100">
            <a:solidFill>
              <a:srgbClr val="305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237840" y="4292871"/>
            <a:ext cx="137160" cy="137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71486" y="4526280"/>
            <a:ext cx="471914" cy="30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flipH="1">
            <a:off x="2372049" y="4377060"/>
            <a:ext cx="110516" cy="4502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013" y="4249511"/>
                <a:ext cx="22124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𝐴𝑇𝑇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2016,201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r>
                  <a:rPr lang="en-US" i="1" dirty="0" smtClean="0">
                    <a:latin typeface="Cambria Math" panose="02040503050406030204" pitchFamily="18" charset="0"/>
                  </a:rPr>
                  <a:t>  </a:t>
                </a:r>
              </a:p>
              <a:p>
                <a:r>
                  <a:rPr lang="en-US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 −0.04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3" y="4249511"/>
                <a:ext cx="221246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/>
              <p:cNvSpPr txBox="1">
                <a:spLocks/>
              </p:cNvSpPr>
              <p:nvPr/>
            </p:nvSpPr>
            <p:spPr>
              <a:xfrm>
                <a:off x="863600" y="23302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rgbClr val="5E5E5E"/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defRPr>
                </a:lvl1pPr>
              </a:lstStyle>
              <a:p>
                <a:pPr algn="ctr"/>
                <a:r>
                  <a:rPr lang="en-US" sz="4000" b="1" dirty="0" smtClean="0"/>
                  <a:t>Figure 2: log Mean outcomes by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4000" b="1" dirty="0" smtClean="0"/>
                  <a:t> and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23302"/>
                <a:ext cx="10515600" cy="13255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1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4" y="877824"/>
            <a:ext cx="7772400" cy="5651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32987" y="2831499"/>
                <a:ext cx="1408142" cy="346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𝐴𝑇</m:t>
                          </m:r>
                          <m:r>
                            <a:rPr lang="en-US" sz="16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</m:acc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(2019,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987" y="2831499"/>
                <a:ext cx="1408142" cy="346826"/>
              </a:xfrm>
              <a:prstGeom prst="rect">
                <a:avLst/>
              </a:prstGeom>
              <a:blipFill>
                <a:blip r:embed="rId3"/>
                <a:stretch>
                  <a:fillRect r="-866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327974" y="3840668"/>
                <a:ext cx="1408141" cy="346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𝐴𝑇𝑇</m:t>
                          </m:r>
                        </m:e>
                      </m:acc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(2017,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974" y="3840668"/>
                <a:ext cx="1408141" cy="346826"/>
              </a:xfrm>
              <a:prstGeom prst="rect">
                <a:avLst/>
              </a:prstGeom>
              <a:blipFill>
                <a:blip r:embed="rId4"/>
                <a:stretch>
                  <a:fillRect r="-866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327973" y="5351175"/>
                <a:ext cx="1334404" cy="346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𝐴𝑇𝑇</m:t>
                        </m:r>
                      </m:e>
                    </m:acc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(2016,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973" y="5351175"/>
                <a:ext cx="1334404" cy="346826"/>
              </a:xfrm>
              <a:prstGeom prst="rect">
                <a:avLst/>
              </a:prstGeom>
              <a:blipFill>
                <a:blip r:embed="rId5"/>
                <a:stretch>
                  <a:fillRect t="-1754" r="-1826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225946" y="4511283"/>
                <a:ext cx="1334404" cy="346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𝐴𝑇𝑇</m:t>
                        </m:r>
                      </m:e>
                    </m:acc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(2018,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946" y="4511283"/>
                <a:ext cx="1334404" cy="346826"/>
              </a:xfrm>
              <a:prstGeom prst="rect">
                <a:avLst/>
              </a:prstGeom>
              <a:blipFill>
                <a:blip r:embed="rId6"/>
                <a:stretch>
                  <a:fillRect t="-1754" r="-1826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927100" y="0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dirty="0">
                            <a:latin typeface="Cambria Math" panose="02040503050406030204" pitchFamily="18" charset="0"/>
                          </a:rPr>
                          <m:t>𝑨𝑻𝑻</m:t>
                        </m:r>
                      </m:e>
                    </m:acc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1" i="1" dirty="0" err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4000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1" dirty="0" smtClean="0"/>
                  <a:t> plotted against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27100" y="0"/>
                <a:ext cx="10515600" cy="1325563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37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04" y="877824"/>
            <a:ext cx="7772400" cy="5651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40687" y="2958499"/>
                <a:ext cx="1408141" cy="346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𝐴𝑇𝑇</m:t>
                          </m:r>
                        </m:e>
                      </m:acc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(2019,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87" y="2958499"/>
                <a:ext cx="1408141" cy="346826"/>
              </a:xfrm>
              <a:prstGeom prst="rect">
                <a:avLst/>
              </a:prstGeom>
              <a:blipFill>
                <a:blip r:embed="rId3"/>
                <a:stretch>
                  <a:fillRect r="-43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560856" y="3797825"/>
                <a:ext cx="1408141" cy="346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𝐴𝑇𝑇</m:t>
                          </m:r>
                        </m:e>
                      </m:acc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(2017,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856" y="3797825"/>
                <a:ext cx="1408141" cy="346826"/>
              </a:xfrm>
              <a:prstGeom prst="rect">
                <a:avLst/>
              </a:prstGeom>
              <a:blipFill>
                <a:blip r:embed="rId4"/>
                <a:stretch>
                  <a:fillRect r="-866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27973" y="5351175"/>
                <a:ext cx="1334404" cy="346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𝐴𝑇𝑇</m:t>
                        </m:r>
                      </m:e>
                    </m:acc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(2016,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973" y="5351175"/>
                <a:ext cx="1334404" cy="346826"/>
              </a:xfrm>
              <a:prstGeom prst="rect">
                <a:avLst/>
              </a:prstGeom>
              <a:blipFill>
                <a:blip r:embed="rId5"/>
                <a:stretch>
                  <a:fillRect t="-1754" r="-1826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16046" y="4574783"/>
                <a:ext cx="1334404" cy="346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𝐴𝑇𝑇</m:t>
                        </m:r>
                      </m:e>
                    </m:acc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(2018,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U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046" y="4574783"/>
                <a:ext cx="1334404" cy="346826"/>
              </a:xfrm>
              <a:prstGeom prst="rect">
                <a:avLst/>
              </a:prstGeom>
              <a:blipFill>
                <a:blip r:embed="rId6"/>
                <a:stretch>
                  <a:fillRect t="-1754" r="-1370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958246" y="16652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dirty="0">
                            <a:latin typeface="Cambria Math" panose="02040503050406030204" pitchFamily="18" charset="0"/>
                          </a:rPr>
                          <m:t>𝑨𝑻𝑻</m:t>
                        </m:r>
                      </m:e>
                    </m:acc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1" i="1" dirty="0" err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4000" b="1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1" i="1" dirty="0" err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4000" b="1" dirty="0" smtClean="0"/>
                  <a:t>plotted against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8246" y="16652"/>
                <a:ext cx="10515600" cy="1325563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2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24" y="832104"/>
            <a:ext cx="7772400" cy="56517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1500" y="1397000"/>
            <a:ext cx="3781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Equal weights across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Imbalanced event-times!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Callaway and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Sant’Anna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0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dirty="0">
                            <a:latin typeface="Cambria Math" panose="02040503050406030204" pitchFamily="18" charset="0"/>
                          </a:rPr>
                          <m:t>𝑨𝑻𝑻</m:t>
                        </m:r>
                      </m:e>
                    </m:acc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1" dirty="0" smtClean="0"/>
                  <a:t> plotted against </a:t>
                </a:r>
                <a14:m>
                  <m:oMath xmlns:m="http://schemas.openxmlformats.org/officeDocument/2006/math">
                    <m:r>
                      <a:rPr lang="en-US" sz="4000" b="1" i="1" dirty="0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0"/>
                <a:ext cx="10515600" cy="1325563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0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55620" y="1535430"/>
            <a:ext cx="2209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70220" y="1535430"/>
            <a:ext cx="2209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32420" y="1535430"/>
            <a:ext cx="2209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40" y="521511"/>
            <a:ext cx="10515600" cy="86677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Comparing to TWFE</a:t>
            </a:r>
            <a:endParaRPr lang="en-US" sz="3600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0"/>
          <a:stretch/>
        </p:blipFill>
        <p:spPr>
          <a:xfrm>
            <a:off x="2180844" y="1714500"/>
            <a:ext cx="7772400" cy="523803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271520" y="1727299"/>
            <a:ext cx="3663188" cy="1319431"/>
            <a:chOff x="2882900" y="1258669"/>
            <a:chExt cx="3663188" cy="1319431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3670300" y="1854200"/>
              <a:ext cx="457200" cy="723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882900" y="1258669"/>
              <a:ext cx="3663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You might think this “looks better”, but it’s a nonsensical average!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55620" y="4964430"/>
            <a:ext cx="4279900" cy="996265"/>
            <a:chOff x="2768600" y="913164"/>
            <a:chExt cx="4279900" cy="996265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6197600" y="913164"/>
              <a:ext cx="850900" cy="3455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768600" y="1263098"/>
                  <a:ext cx="39116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TWFE </a:t>
                  </a:r>
                  <a:r>
                    <a:rPr lang="en-US" dirty="0" err="1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DiD</a:t>
                  </a:r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 coefficient makes no sense—way too small (b/c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𝐴𝑇𝑇</m:t>
                      </m:r>
                    </m:oMath>
                  </a14:m>
                  <a:r>
                    <a:rPr lang="en-US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)!</a:t>
                  </a:r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8600" y="1263098"/>
                  <a:ext cx="3911600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1404" t="-5660" r="-46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1759" r="78843" b="92949"/>
          <a:stretch/>
        </p:blipFill>
        <p:spPr>
          <a:xfrm>
            <a:off x="2823210" y="1474469"/>
            <a:ext cx="975106" cy="29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+mj-lt"/>
              </a:rPr>
              <a:t>After the break: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Walk through a code example (staggered design with covariates; Stata)</a:t>
            </a:r>
          </a:p>
          <a:p>
            <a:endParaRPr lang="en-US" dirty="0"/>
          </a:p>
          <a:p>
            <a:r>
              <a:rPr lang="en-US" dirty="0" smtClean="0"/>
              <a:t>How do other designs, estimators, and methods fit into the </a:t>
            </a:r>
            <a:r>
              <a:rPr lang="en-US" dirty="0" err="1" smtClean="0"/>
              <a:t>DiD</a:t>
            </a:r>
            <a:r>
              <a:rPr lang="en-US" dirty="0" smtClean="0"/>
              <a:t> blueprint?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rts master">
  <a:themeElements>
    <a:clrScheme name="MPLS Charts">
      <a:dk1>
        <a:srgbClr val="595959"/>
      </a:dk1>
      <a:lt1>
        <a:sysClr val="window" lastClr="FFFFFF"/>
      </a:lt1>
      <a:dk2>
        <a:srgbClr val="45C2B1"/>
      </a:dk2>
      <a:lt2>
        <a:srgbClr val="EDEEEF"/>
      </a:lt2>
      <a:accent1>
        <a:srgbClr val="003A5D"/>
      </a:accent1>
      <a:accent2>
        <a:srgbClr val="D0AF21"/>
      </a:accent2>
      <a:accent3>
        <a:srgbClr val="238DC1"/>
      </a:accent3>
      <a:accent4>
        <a:srgbClr val="777777"/>
      </a:accent4>
      <a:accent5>
        <a:srgbClr val="AAAAAA"/>
      </a:accent5>
      <a:accent6>
        <a:srgbClr val="777777"/>
      </a:accent6>
      <a:hlink>
        <a:srgbClr val="01A68F"/>
      </a:hlink>
      <a:folHlink>
        <a:srgbClr val="EFD2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80040DE-1AAE-4FBC-B07E-698564A0B7E3}" vid="{491DFE80-EE40-4CDD-9595-B54409A949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A195A2F492B84AA2EA394A8DD96E22" ma:contentTypeVersion="18" ma:contentTypeDescription="Create a new document." ma:contentTypeScope="" ma:versionID="ed32cf888c89372dd78345134d00254b">
  <xsd:schema xmlns:xsd="http://www.w3.org/2001/XMLSchema" xmlns:xs="http://www.w3.org/2001/XMLSchema" xmlns:p="http://schemas.microsoft.com/office/2006/metadata/properties" xmlns:ns2="5494a297-7bc7-4f39-82e4-8ace62f0c9d5" xmlns:ns3="10e9e844-2a76-4b49-889d-fbe8a82ff327" xmlns:ns4="efce84db-8738-4c7b-9bdc-65b9500871f6" targetNamespace="http://schemas.microsoft.com/office/2006/metadata/properties" ma:root="true" ma:fieldsID="b79a648232949551a79a695f1585ccf5" ns2:_="" ns3:_="" ns4:_="">
    <xsd:import namespace="5494a297-7bc7-4f39-82e4-8ace62f0c9d5"/>
    <xsd:import namespace="10e9e844-2a76-4b49-889d-fbe8a82ff327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bjectDetectorVersions" minOccurs="0"/>
                <xsd:element ref="ns3:MediaServiceSearchProperties" minOccurs="0"/>
                <xsd:element ref="ns3:Dateand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4a297-7bc7-4f39-82e4-8ace62f0c9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e9e844-2a76-4b49-889d-fbe8a82ff3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DateandTime" ma:index="25" nillable="true" ma:displayName="Date and Time" ma:format="DateTime" ma:internalName="Dateand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b3c0dad-f1b6-49ed-a922-d8373354b632}" ma:internalName="TaxCatchAll" ma:showField="CatchAllData" ma:web="5494a297-7bc7-4f39-82e4-8ace62f0c9d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0e9e844-2a76-4b49-889d-fbe8a82ff327">
      <Terms xmlns="http://schemas.microsoft.com/office/infopath/2007/PartnerControls"/>
    </lcf76f155ced4ddcb4097134ff3c332f>
    <DateandTime xmlns="10e9e844-2a76-4b49-889d-fbe8a82ff327" xsi:nil="true"/>
    <TaxCatchAll xmlns="efce84db-8738-4c7b-9bdc-65b9500871f6" xsi:nil="true"/>
  </documentManagement>
</p:properties>
</file>

<file path=customXml/itemProps1.xml><?xml version="1.0" encoding="utf-8"?>
<ds:datastoreItem xmlns:ds="http://schemas.openxmlformats.org/officeDocument/2006/customXml" ds:itemID="{67ACC07E-959C-4FC4-A55B-591E10F86344}"/>
</file>

<file path=customXml/itemProps2.xml><?xml version="1.0" encoding="utf-8"?>
<ds:datastoreItem xmlns:ds="http://schemas.openxmlformats.org/officeDocument/2006/customXml" ds:itemID="{13963E4A-08AE-458E-9665-88A83F1B62E2}"/>
</file>

<file path=customXml/itemProps3.xml><?xml version="1.0" encoding="utf-8"?>
<ds:datastoreItem xmlns:ds="http://schemas.openxmlformats.org/officeDocument/2006/customXml" ds:itemID="{4F7257F2-7324-4489-92EC-7593688CDB1A}"/>
</file>

<file path=docProps/app.xml><?xml version="1.0" encoding="utf-8"?>
<Properties xmlns="http://schemas.openxmlformats.org/officeDocument/2006/extended-properties" xmlns:vt="http://schemas.openxmlformats.org/officeDocument/2006/docPropsVTypes">
  <TotalTime>16217</TotalTime>
  <Words>11108</Words>
  <Application>Microsoft Office PowerPoint</Application>
  <PresentationFormat>Widescreen</PresentationFormat>
  <Paragraphs>1003</Paragraphs>
  <Slides>131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9" baseType="lpstr">
      <vt:lpstr>Arial</vt:lpstr>
      <vt:lpstr>Calibri</vt:lpstr>
      <vt:lpstr>Cambria Math</vt:lpstr>
      <vt:lpstr>Courier New</vt:lpstr>
      <vt:lpstr>Times</vt:lpstr>
      <vt:lpstr>Times New Roman</vt:lpstr>
      <vt:lpstr>Wingdings</vt:lpstr>
      <vt:lpstr>Charts master</vt:lpstr>
      <vt:lpstr>New Developments in Difference-in-Differences</vt:lpstr>
      <vt:lpstr>What is difference-in-differences?</vt:lpstr>
      <vt:lpstr>Short story of the long history of DiD</vt:lpstr>
      <vt:lpstr>A causal inference blueprint</vt:lpstr>
      <vt:lpstr>A difference-in-differences blueprint</vt:lpstr>
      <vt:lpstr>A difference-in-differences warning</vt:lpstr>
      <vt:lpstr>Plan for today</vt:lpstr>
      <vt:lpstr>What do you want to know?</vt:lpstr>
      <vt:lpstr>PowerPoint Presentation</vt:lpstr>
      <vt:lpstr>Parameter of interest</vt:lpstr>
      <vt:lpstr>(Causal) parameter of interest</vt:lpstr>
      <vt:lpstr>PowerPoint Presentation</vt:lpstr>
      <vt:lpstr>PowerPoint Presentation</vt:lpstr>
      <vt:lpstr>PowerPoint Presentation</vt:lpstr>
      <vt:lpstr>What are you willing to believe?</vt:lpstr>
      <vt:lpstr>“The” parallel trends assumption (2x2)</vt:lpstr>
      <vt:lpstr>“The” parallel trends assumption (2x2)</vt:lpstr>
      <vt:lpstr>“The” parallel trends assumption (2x2)</vt:lpstr>
      <vt:lpstr>“The” parallel trends assumption (2x2)</vt:lpstr>
      <vt:lpstr>What should you actually do?</vt:lpstr>
      <vt:lpstr>The 2x2 DiD estimand</vt:lpstr>
      <vt:lpstr>The 2x2 DiD estimand/estimator</vt:lpstr>
      <vt:lpstr>Two ways to get (ATT) ̂</vt:lpstr>
      <vt:lpstr>Covariates (OLS)</vt:lpstr>
      <vt:lpstr>Controlling for things with TWFE</vt:lpstr>
      <vt:lpstr>Controlling for things with TWFE</vt:lpstr>
      <vt:lpstr>Controlling for things with TWFE</vt:lpstr>
      <vt:lpstr>Example: clinic size</vt:lpstr>
      <vt:lpstr>A simulated example with clinic size</vt:lpstr>
      <vt:lpstr>A simulated example with clinic size</vt:lpstr>
      <vt:lpstr>A simulated example with clinic size</vt:lpstr>
      <vt:lpstr>A simulated example with clinic size</vt:lpstr>
      <vt:lpstr>ΔY_it=θ+γX_i0+βD_i+Δu_it</vt:lpstr>
      <vt:lpstr>ΔY_it=θ+γX_i0+βD_i+Δu_it</vt:lpstr>
      <vt:lpstr>ΔY_it=θ+γX_i0+βD_i+Δu_it</vt:lpstr>
      <vt:lpstr>Controlling for things with TWFE</vt:lpstr>
      <vt:lpstr>ΔY_it=θ+γΔX_i+βD_i+Δu_it</vt:lpstr>
      <vt:lpstr>Covariates (alternative estimators)</vt:lpstr>
      <vt:lpstr>Target parameter</vt:lpstr>
      <vt:lpstr>Identifying assumption (not PT)</vt:lpstr>
      <vt:lpstr>Identifying assumption: Conditional PT </vt:lpstr>
      <vt:lpstr>Identifying assumption: SO </vt:lpstr>
      <vt:lpstr>Technically SO failed here</vt:lpstr>
      <vt:lpstr>Identification under CPT (Estimand)</vt:lpstr>
      <vt:lpstr>What should you actually do? (Estimator)</vt:lpstr>
      <vt:lpstr>What should you actually do? (Estimator)</vt:lpstr>
      <vt:lpstr>What should you actually do? (Estimator)</vt:lpstr>
      <vt:lpstr>What should you actually do? (IPW)</vt:lpstr>
      <vt:lpstr>What should you actually do? (IPW)</vt:lpstr>
      <vt:lpstr>(ATT) ̂^IPW (2)</vt:lpstr>
      <vt:lpstr>What should you actually do? (RA)</vt:lpstr>
      <vt:lpstr>What should you actually do? (RA)</vt:lpstr>
      <vt:lpstr>(ATT) ̂^RA (2)</vt:lpstr>
      <vt:lpstr>What should you actually do? (DR)</vt:lpstr>
      <vt:lpstr>Staggered Timing</vt:lpstr>
      <vt:lpstr>PowerPoint Presentation</vt:lpstr>
      <vt:lpstr>Staggered roll-out</vt:lpstr>
      <vt:lpstr>Two-way fixed effects</vt:lpstr>
      <vt:lpstr>What is β ̂^DiD?</vt:lpstr>
      <vt:lpstr>What is β ̂^DiD?</vt:lpstr>
      <vt:lpstr>β ̂^DiD?</vt:lpstr>
      <vt:lpstr>β ̂_k∞^DiD</vt:lpstr>
      <vt:lpstr>β ̂_ℓ∞^DiD</vt:lpstr>
      <vt:lpstr> β ̂_kℓ^(DiD,k)</vt:lpstr>
      <vt:lpstr> β ̂_kℓ^(DiD,ℓ)</vt:lpstr>
      <vt:lpstr>What is β ̂^DiD?</vt:lpstr>
      <vt:lpstr>What is β ̂^DiD?</vt:lpstr>
      <vt:lpstr>What is β ̂^DiD?</vt:lpstr>
      <vt:lpstr>What is β ̂^DiD?</vt:lpstr>
      <vt:lpstr>Biggest TWFE Problem: Time-Varying Homogeneous Effects</vt:lpstr>
      <vt:lpstr>PowerPoint Presentation</vt:lpstr>
      <vt:lpstr>Group-Time ATTs: ATT(g,t)</vt:lpstr>
      <vt:lpstr>Group-Time ATTs: ATT(g,t)</vt:lpstr>
      <vt:lpstr>All DiD analyses center on “building blocks”</vt:lpstr>
      <vt:lpstr>Group-Time ATTs: ATT(g,t)</vt:lpstr>
      <vt:lpstr>Group-Time ATTs: ATT(g,t)</vt:lpstr>
      <vt:lpstr>Group-Time ATTs: ATT(g,t)</vt:lpstr>
      <vt:lpstr>Group-Time ATTs: ATT(g,t)</vt:lpstr>
      <vt:lpstr>Event-Time ATTs: ATT(e)</vt:lpstr>
      <vt:lpstr>Event-Time ATTs: ATT(e)</vt:lpstr>
      <vt:lpstr>Event-Time ATTs: ATT(e)</vt:lpstr>
      <vt:lpstr>Overall ATT: (ATT) ̅</vt:lpstr>
      <vt:lpstr>PowerPoint Presentation</vt:lpstr>
      <vt:lpstr>Identifying assumption: back to building blocks</vt:lpstr>
      <vt:lpstr>Parallel Trends for ATT(2016,2017)</vt:lpstr>
      <vt:lpstr>Many PTs in a staggered design</vt:lpstr>
      <vt:lpstr>Choice of comparison group and “willingness to believe”</vt:lpstr>
      <vt:lpstr>Choice of comparison group and “willingness to believe”</vt:lpstr>
      <vt:lpstr>Choice of comparison group and “willingness to believe”</vt:lpstr>
      <vt:lpstr>What should you actually do?</vt:lpstr>
      <vt:lpstr>ATT(g,t) + PT  DiD</vt:lpstr>
      <vt:lpstr>Figure 2: Mean outcomes by g and t</vt:lpstr>
      <vt:lpstr>Figure 2: log Mean outcomes by g and t</vt:lpstr>
      <vt:lpstr>PowerPoint Presentation</vt:lpstr>
      <vt:lpstr>(ATT) ̂(g,t) plotted against t</vt:lpstr>
      <vt:lpstr>(ATT) ̂(g,t) plotted against e=t-g</vt:lpstr>
      <vt:lpstr>(ATT) ̂(e) plotted against e</vt:lpstr>
      <vt:lpstr>Comparing to TWFE</vt:lpstr>
      <vt:lpstr>After the break:</vt:lpstr>
      <vt:lpstr>Cunningham and Goodman-Bacon (2024)</vt:lpstr>
      <vt:lpstr>Building ATT(1966,1969)</vt:lpstr>
      <vt:lpstr>(ATT) ̂^IPW (1966,1969)</vt:lpstr>
      <vt:lpstr>(ATT) ̂^IPW (1966,1969)</vt:lpstr>
      <vt:lpstr>(ATT) ̂^IPW (1966,1969)</vt:lpstr>
      <vt:lpstr>(ATT) ̂^IPW (1966,1969)</vt:lpstr>
      <vt:lpstr>(ATT) ̂^IPW (1966,1969)</vt:lpstr>
      <vt:lpstr>(ATT) ̂^IPW (1966,1969)</vt:lpstr>
      <vt:lpstr>(ATT) ̂^RA (1966,1969)</vt:lpstr>
      <vt:lpstr>(ATT) ̂^RA (1966,1969)</vt:lpstr>
      <vt:lpstr>(ATT) ̂^RA (1966,1969)</vt:lpstr>
      <vt:lpstr>(ATT) ̂^RA (1966,1969)</vt:lpstr>
      <vt:lpstr>CS estimates (ATT) ̂(g,t)</vt:lpstr>
      <vt:lpstr>Aggregating CS estimates</vt:lpstr>
      <vt:lpstr>Aggregating CS estimates</vt:lpstr>
      <vt:lpstr>Comparing CS estimates</vt:lpstr>
      <vt:lpstr>Other paths through the blueprint:</vt:lpstr>
      <vt:lpstr>Other paths through the blueprint:</vt:lpstr>
      <vt:lpstr>Other paths through the blueprint:</vt:lpstr>
      <vt:lpstr>Other paths through the blueprint:</vt:lpstr>
      <vt:lpstr>Other paths through the blueprint:</vt:lpstr>
      <vt:lpstr>Other paths through the blueprint:</vt:lpstr>
      <vt:lpstr>Bounding under PT violations</vt:lpstr>
      <vt:lpstr>Bounding under PT violations</vt:lpstr>
      <vt:lpstr>Bounding under PT violations</vt:lpstr>
      <vt:lpstr>Bounding under PT violations</vt:lpstr>
      <vt:lpstr>Bounding under PT violations</vt:lpstr>
      <vt:lpstr>Return to the blueprint:</vt:lpstr>
      <vt:lpstr>Return to the blueprint:</vt:lpstr>
      <vt:lpstr>PowerPoint Presentation</vt:lpstr>
      <vt:lpstr>Identifying ACRT</vt:lpstr>
      <vt:lpstr>Identifying ACRT</vt:lpstr>
    </vt:vector>
  </TitlesOfParts>
  <Company>Federal Reserve System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Illustration Option</dc:title>
  <dc:creator>Gubbay, Natalie</dc:creator>
  <cp:lastModifiedBy>Goodman-Bacon, Andrew</cp:lastModifiedBy>
  <cp:revision>311</cp:revision>
  <dcterms:created xsi:type="dcterms:W3CDTF">2023-02-09T20:13:23Z</dcterms:created>
  <dcterms:modified xsi:type="dcterms:W3CDTF">2024-08-05T22:51:38Z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51c2f0d-b3ff-4d77-9838-7b0e82bdd7ab_Enabled">
    <vt:lpwstr>true</vt:lpwstr>
  </property>
  <property fmtid="{D5CDD505-2E9C-101B-9397-08002B2CF9AE}" pid="3" name="MSIP_Label_b51c2f0d-b3ff-4d77-9838-7b0e82bdd7ab_SetDate">
    <vt:lpwstr>2023-03-29T21:48:00Z</vt:lpwstr>
  </property>
  <property fmtid="{D5CDD505-2E9C-101B-9397-08002B2CF9AE}" pid="4" name="MSIP_Label_b51c2f0d-b3ff-4d77-9838-7b0e82bdd7ab_Method">
    <vt:lpwstr>Privileged</vt:lpwstr>
  </property>
  <property fmtid="{D5CDD505-2E9C-101B-9397-08002B2CF9AE}" pid="5" name="MSIP_Label_b51c2f0d-b3ff-4d77-9838-7b0e82bdd7ab_Name">
    <vt:lpwstr>b51c2f0d-b3ff-4d77-9838-7b0e82bdd7ab</vt:lpwstr>
  </property>
  <property fmtid="{D5CDD505-2E9C-101B-9397-08002B2CF9AE}" pid="6" name="MSIP_Label_b51c2f0d-b3ff-4d77-9838-7b0e82bdd7ab_SiteId">
    <vt:lpwstr>b397c653-5b19-463f-b9fc-af658ded9128</vt:lpwstr>
  </property>
  <property fmtid="{D5CDD505-2E9C-101B-9397-08002B2CF9AE}" pid="7" name="MSIP_Label_b51c2f0d-b3ff-4d77-9838-7b0e82bdd7ab_ActionId">
    <vt:lpwstr>096fc6db-1aa0-4853-9975-03bfc4c76202</vt:lpwstr>
  </property>
  <property fmtid="{D5CDD505-2E9C-101B-9397-08002B2CF9AE}" pid="8" name="MSIP_Label_b51c2f0d-b3ff-4d77-9838-7b0e82bdd7ab_ContentBits">
    <vt:lpwstr>1</vt:lpwstr>
  </property>
  <property fmtid="{D5CDD505-2E9C-101B-9397-08002B2CF9AE}" pid="9" name="ContentTypeId">
    <vt:lpwstr>0x0101006EA195A2F492B84AA2EA394A8DD96E22</vt:lpwstr>
  </property>
</Properties>
</file>